
<file path=[Content_Types].xml><?xml version="1.0" encoding="utf-8"?>
<Types xmlns="http://schemas.openxmlformats.org/package/2006/content-types">
  <Default Extension="docx" ContentType="application/vnd.openxmlformats-officedocument.wordprocessingml.document"/>
  <Default Extension="emf" ContentType="image/x-emf"/>
  <Default Extension="jpg" ContentType="image/jpe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1" r:id="rId17"/>
    <p:sldId id="272" r:id="rId18"/>
    <p:sldId id="273" r:id="rId19"/>
    <p:sldId id="274" r:id="rId20"/>
    <p:sldId id="275" r:id="rId21"/>
    <p:sldId id="276" r:id="rId22"/>
    <p:sldId id="277" r:id="rId23"/>
    <p:sldId id="279"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1A5FA-DC75-4420-AB67-944D336EB68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CF5BF4E-4270-43DC-B602-ED1133EC3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C6FEC7A-046F-4F92-AFE8-5FC85B5408C0}"/>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30788298-9071-4D9C-BCE1-84426E37227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C10BF7-3DD1-471B-9A64-75BA9B165D00}"/>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292880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7B217-6E31-498A-9F2D-95D0498052E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6689135-0426-43FC-8DD2-5FE36E4BF6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5E8CDD-CE82-42F1-9EFE-0B529A654972}"/>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1FD55434-762E-4589-A6ED-F0B89E330D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082883-DD48-4C54-90A7-4E5009511620}"/>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311424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64DA753-F46A-48A1-9BF8-BFFFABD5119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84E9A24-AB47-4D82-B578-68CB9F061E8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9A0413-6440-4991-9E6D-AE5FE3706A65}"/>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C680DF0A-B043-4316-BBF1-37FBB54E67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08EE89-6659-4802-B977-2B209EF7CEE3}"/>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285187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548C0-D5E6-49EB-B812-1D18811DB59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CB153F0-0527-4D31-BEA6-66672BD3C2E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F57696-D2A9-429A-B715-20DAC822F68E}"/>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0BD1EF95-696C-441F-808D-E09461822C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989209F-A192-4329-BBB9-019A367A7E92}"/>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686234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9A18B-3C81-4307-937B-05BCB76759E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5B764ED-6AF4-4ADE-979B-78D4158966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4F40357-9FC9-4FB2-BEC3-EAC932103325}"/>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2EA1A0A3-977B-43B8-A222-77F379A1EB7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52C35E9-BBF0-41B9-A6D7-ED1A4AB94932}"/>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41010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20B96-C5D2-4671-9475-0835B527AD7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054B89-B7D4-4AE6-AC33-ABA924047D6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20785C4-5CB8-4745-A12F-7EB7E26FD84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444BB58-27D7-4785-A6CF-739F403435D8}"/>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6" name="Fußzeilenplatzhalter 5">
            <a:extLst>
              <a:ext uri="{FF2B5EF4-FFF2-40B4-BE49-F238E27FC236}">
                <a16:creationId xmlns:a16="http://schemas.microsoft.com/office/drawing/2014/main" id="{24A4CE9C-1440-4FF7-95B3-AEA4569707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4546CD8-EBE4-4107-8F49-A06676C4F92B}"/>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351842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CA2B7-59C3-4882-BD5C-F7E9DC30FCE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CA8E75B-E9B6-4379-9C4D-A008EC225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C74D5B6-647A-48DC-9602-96069EC5894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5BF8B25-178B-4E91-9BAF-438D97C39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2FCC8EE-C271-4540-AC17-430A6BC57E0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6110375-2518-479B-9B06-1C637CA276B6}"/>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8" name="Fußzeilenplatzhalter 7">
            <a:extLst>
              <a:ext uri="{FF2B5EF4-FFF2-40B4-BE49-F238E27FC236}">
                <a16:creationId xmlns:a16="http://schemas.microsoft.com/office/drawing/2014/main" id="{D153EF59-0ADD-43AA-A06A-7EFF169D80A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EAE645A-9CD4-4148-BD43-F41663EDD36B}"/>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336793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032EC-82D0-4724-A586-88690DCD415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38701F7-6DD8-4FD4-8A5A-F263574B48EB}"/>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4" name="Fußzeilenplatzhalter 3">
            <a:extLst>
              <a:ext uri="{FF2B5EF4-FFF2-40B4-BE49-F238E27FC236}">
                <a16:creationId xmlns:a16="http://schemas.microsoft.com/office/drawing/2014/main" id="{99991CA7-AD8B-4107-9037-EBE56A8B13C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3486D7E-7368-4BC9-AE86-BED1AA5E1CF2}"/>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71915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C9E4A25-BDC3-47DE-B6D8-087E85A20B78}"/>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3" name="Fußzeilenplatzhalter 2">
            <a:extLst>
              <a:ext uri="{FF2B5EF4-FFF2-40B4-BE49-F238E27FC236}">
                <a16:creationId xmlns:a16="http://schemas.microsoft.com/office/drawing/2014/main" id="{D6A2F729-665E-4872-A4AD-AB16ABF451C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E5494FE-6434-4269-9E90-A5EAF591B9EC}"/>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78953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ECED1-CB12-45E8-A27A-C4414330B4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95A31EE-5E08-444A-AE6D-376D1124A2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FBCC2D8-7151-4BAB-A7BB-16632CA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B15AD6C-0475-421B-B7EA-22B57F76070A}"/>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6" name="Fußzeilenplatzhalter 5">
            <a:extLst>
              <a:ext uri="{FF2B5EF4-FFF2-40B4-BE49-F238E27FC236}">
                <a16:creationId xmlns:a16="http://schemas.microsoft.com/office/drawing/2014/main" id="{FA8816F4-6392-4B86-8B87-F4F051C2BF1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71C69E8-9042-43C2-BC56-750FC0FBA8B9}"/>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107949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84208-CC48-40D1-8003-27E4E2DC79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273AD48-9E80-46EB-81DE-15394B9D5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0D53A72-4820-4421-BB69-628B2B351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3A82C3A-0B87-4157-8A7D-C042EC416653}"/>
              </a:ext>
            </a:extLst>
          </p:cNvPr>
          <p:cNvSpPr>
            <a:spLocks noGrp="1"/>
          </p:cNvSpPr>
          <p:nvPr>
            <p:ph type="dt" sz="half" idx="10"/>
          </p:nvPr>
        </p:nvSpPr>
        <p:spPr/>
        <p:txBody>
          <a:bodyPr/>
          <a:lstStyle/>
          <a:p>
            <a:fld id="{E42CF2BB-FD87-4A00-9E89-1135A1167465}" type="datetimeFigureOut">
              <a:rPr lang="de-DE" smtClean="0"/>
              <a:t>31.05.2020</a:t>
            </a:fld>
            <a:endParaRPr lang="de-DE"/>
          </a:p>
        </p:txBody>
      </p:sp>
      <p:sp>
        <p:nvSpPr>
          <p:cNvPr id="6" name="Fußzeilenplatzhalter 5">
            <a:extLst>
              <a:ext uri="{FF2B5EF4-FFF2-40B4-BE49-F238E27FC236}">
                <a16:creationId xmlns:a16="http://schemas.microsoft.com/office/drawing/2014/main" id="{DFD8EF7B-429F-44D0-9CB4-1D1C75BA21C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98B1A2-C930-4517-9DEE-C6525443EBEC}"/>
              </a:ext>
            </a:extLst>
          </p:cNvPr>
          <p:cNvSpPr>
            <a:spLocks noGrp="1"/>
          </p:cNvSpPr>
          <p:nvPr>
            <p:ph type="sldNum" sz="quarter" idx="12"/>
          </p:nvPr>
        </p:nvSpPr>
        <p:spPr/>
        <p:txBody>
          <a:bodyPr/>
          <a:lstStyle/>
          <a:p>
            <a:fld id="{D999F1C0-A860-443F-AA5B-2C95E302B7A6}" type="slidenum">
              <a:rPr lang="de-DE" smtClean="0"/>
              <a:t>‹Nr.›</a:t>
            </a:fld>
            <a:endParaRPr lang="de-DE"/>
          </a:p>
        </p:txBody>
      </p:sp>
    </p:spTree>
    <p:extLst>
      <p:ext uri="{BB962C8B-B14F-4D97-AF65-F5344CB8AC3E}">
        <p14:creationId xmlns:p14="http://schemas.microsoft.com/office/powerpoint/2010/main" val="9360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57CF022-A56D-4EEA-9F9B-4E17A181C4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AD0234A-06FF-4E58-A770-ED9D3D84E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D6D3DC7-832E-4184-A256-98D62C07F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F2BB-FD87-4A00-9E89-1135A1167465}" type="datetimeFigureOut">
              <a:rPr lang="de-DE" smtClean="0"/>
              <a:t>31.05.2020</a:t>
            </a:fld>
            <a:endParaRPr lang="de-DE"/>
          </a:p>
        </p:txBody>
      </p:sp>
      <p:sp>
        <p:nvSpPr>
          <p:cNvPr id="5" name="Fußzeilenplatzhalter 4">
            <a:extLst>
              <a:ext uri="{FF2B5EF4-FFF2-40B4-BE49-F238E27FC236}">
                <a16:creationId xmlns:a16="http://schemas.microsoft.com/office/drawing/2014/main" id="{E24AD2BA-539E-4A31-A065-3CF9A4759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9FA8978-3357-4C8F-974A-3586031DE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9F1C0-A860-443F-AA5B-2C95E302B7A6}" type="slidenum">
              <a:rPr lang="de-DE" smtClean="0"/>
              <a:t>‹Nr.›</a:t>
            </a:fld>
            <a:endParaRPr lang="de-DE"/>
          </a:p>
        </p:txBody>
      </p:sp>
    </p:spTree>
    <p:extLst>
      <p:ext uri="{BB962C8B-B14F-4D97-AF65-F5344CB8AC3E}">
        <p14:creationId xmlns:p14="http://schemas.microsoft.com/office/powerpoint/2010/main" val="2427042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58B3C-B99E-467E-96B0-D124A79D7287}"/>
              </a:ext>
            </a:extLst>
          </p:cNvPr>
          <p:cNvSpPr>
            <a:spLocks noGrp="1"/>
          </p:cNvSpPr>
          <p:nvPr>
            <p:ph type="ctrTitle"/>
          </p:nvPr>
        </p:nvSpPr>
        <p:spPr>
          <a:xfrm>
            <a:off x="838199" y="291090"/>
            <a:ext cx="10515599" cy="932688"/>
          </a:xfrm>
        </p:spPr>
        <p:txBody>
          <a:bodyPr>
            <a:normAutofit/>
          </a:bodyPr>
          <a:lstStyle/>
          <a:p>
            <a:r>
              <a:rPr lang="de-DE" sz="4800"/>
              <a:t>Karteninterpretation</a:t>
            </a:r>
          </a:p>
        </p:txBody>
      </p:sp>
      <p:sp>
        <p:nvSpPr>
          <p:cNvPr id="3" name="Untertitel 2">
            <a:extLst>
              <a:ext uri="{FF2B5EF4-FFF2-40B4-BE49-F238E27FC236}">
                <a16:creationId xmlns:a16="http://schemas.microsoft.com/office/drawing/2014/main" id="{A7EF51D9-7F9F-4A22-8522-6B5596D7DA58}"/>
              </a:ext>
            </a:extLst>
          </p:cNvPr>
          <p:cNvSpPr>
            <a:spLocks noGrp="1"/>
          </p:cNvSpPr>
          <p:nvPr>
            <p:ph type="subTitle" idx="1"/>
          </p:nvPr>
        </p:nvSpPr>
        <p:spPr>
          <a:xfrm>
            <a:off x="838199" y="1335726"/>
            <a:ext cx="10515599" cy="420624"/>
          </a:xfrm>
        </p:spPr>
        <p:txBody>
          <a:bodyPr>
            <a:normAutofit/>
          </a:bodyPr>
          <a:lstStyle/>
          <a:p>
            <a:r>
              <a:rPr lang="de-DE" sz="2000" dirty="0"/>
              <a:t>Diercke-Weltatlas, S. 269</a:t>
            </a:r>
          </a:p>
        </p:txBody>
      </p:sp>
      <p:pic>
        <p:nvPicPr>
          <p:cNvPr id="5" name="Grafik 4" descr="Ein Bild, das Text, Karte enthält.&#10;&#10;Automatisch generierte Beschreibung">
            <a:extLst>
              <a:ext uri="{FF2B5EF4-FFF2-40B4-BE49-F238E27FC236}">
                <a16:creationId xmlns:a16="http://schemas.microsoft.com/office/drawing/2014/main" id="{A12888EB-2EB0-4290-9FAE-79CB49E4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106" y="1868298"/>
            <a:ext cx="9399683" cy="4572317"/>
          </a:xfrm>
          <a:prstGeom prst="rect">
            <a:avLst/>
          </a:prstGeom>
        </p:spPr>
      </p:pic>
    </p:spTree>
    <p:extLst>
      <p:ext uri="{BB962C8B-B14F-4D97-AF65-F5344CB8AC3E}">
        <p14:creationId xmlns:p14="http://schemas.microsoft.com/office/powerpoint/2010/main" val="28281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1882AE3-7E2D-4F96-A400-9EF95654BF54}"/>
              </a:ext>
            </a:extLst>
          </p:cNvPr>
          <p:cNvSpPr>
            <a:spLocks noChangeArrowheads="1"/>
          </p:cNvSpPr>
          <p:nvPr/>
        </p:nvSpPr>
        <p:spPr bwMode="auto">
          <a:xfrm>
            <a:off x="1627033" y="769954"/>
            <a:ext cx="118320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Diercke-Karte S. 269/3 </a:t>
            </a:r>
            <a:r>
              <a:rPr kumimoji="0" lang="de-DE" altLang="de-DE" sz="10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Naivasha</a:t>
            </a:r>
            <a:r>
              <a:rPr kumimoji="0" lang="de-DE" altLang="de-DE"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(Kenia) </a:t>
            </a:r>
            <a:r>
              <a:rPr kumimoji="0" lang="de-DE" altLang="de-DE" sz="1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Rosenanbau für den EU-Markt </a:t>
            </a:r>
            <a:endParaRPr kumimoji="0" lang="de-DE" altLang="de-DE"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 </a:t>
            </a:r>
            <a:r>
              <a:rPr kumimoji="0" lang="de-DE" altLang="de-DE" sz="14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Lösung Aufgabe 2:</a:t>
            </a:r>
            <a:endParaRPr kumimoji="0" lang="de-DE" altLang="de-DE" sz="800" b="0" i="0" u="none" strike="noStrike" cap="none" normalizeH="0" baseline="0" dirty="0">
              <a:ln>
                <a:noFill/>
              </a:ln>
              <a:solidFill>
                <a:schemeClr val="tx1"/>
              </a:solidFill>
              <a:effectLst/>
              <a:latin typeface="Arial" panose="020B0604020202020204" pitchFamily="34" charset="0"/>
            </a:endParaRPr>
          </a:p>
        </p:txBody>
      </p:sp>
      <p:pic>
        <p:nvPicPr>
          <p:cNvPr id="3" name="Grafik 2" descr="Ein Bild, das Text, Karte enthält.&#10;&#10;Automatisch generierte Beschreibung">
            <a:extLst>
              <a:ext uri="{FF2B5EF4-FFF2-40B4-BE49-F238E27FC236}">
                <a16:creationId xmlns:a16="http://schemas.microsoft.com/office/drawing/2014/main" id="{AD151FE9-9D78-4F25-8073-A04D964A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243" y="1231619"/>
            <a:ext cx="8659618" cy="5157010"/>
          </a:xfrm>
          <a:prstGeom prst="rect">
            <a:avLst/>
          </a:prstGeom>
        </p:spPr>
      </p:pic>
    </p:spTree>
    <p:extLst>
      <p:ext uri="{BB962C8B-B14F-4D97-AF65-F5344CB8AC3E}">
        <p14:creationId xmlns:p14="http://schemas.microsoft.com/office/powerpoint/2010/main" val="225876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6A6435-0FDD-4FA8-9E2C-693E5AD855AE}"/>
              </a:ext>
            </a:extLst>
          </p:cNvPr>
          <p:cNvSpPr>
            <a:spLocks noGrp="1"/>
          </p:cNvSpPr>
          <p:nvPr>
            <p:ph type="title"/>
          </p:nvPr>
        </p:nvSpPr>
        <p:spPr>
          <a:xfrm>
            <a:off x="838200" y="365125"/>
            <a:ext cx="10515600" cy="1655586"/>
          </a:xfrm>
        </p:spPr>
        <p:txBody>
          <a:bodyPr>
            <a:normAutofit fontScale="90000"/>
          </a:bodyPr>
          <a:lstStyle/>
          <a:p>
            <a:r>
              <a:rPr lang="de-DE" sz="2200" b="1" dirty="0">
                <a:highlight>
                  <a:srgbClr val="FFFF00"/>
                </a:highlight>
              </a:rPr>
              <a:t>Schritt 2: Kartenlesen: Wo sind die Objekte? Wie viele sind es?  Wie sind sie verteilt?</a:t>
            </a:r>
            <a:br>
              <a:rPr lang="de-DE" sz="2200" b="1" dirty="0">
                <a:highlight>
                  <a:srgbClr val="FFFF00"/>
                </a:highlight>
              </a:rPr>
            </a:br>
            <a:r>
              <a:rPr lang="de-DE" sz="1800" u="sng" dirty="0"/>
              <a:t>Aufgabe 2: </a:t>
            </a:r>
            <a:r>
              <a:rPr lang="de-DE" sz="1800" b="1" dirty="0"/>
              <a:t>Kennzeichnen Sie in der Umrisskarte die zweithäufigsten Flächen mit der Signatur 2; beschriften Sie die Legende.  </a:t>
            </a:r>
            <a:br>
              <a:rPr lang="de-DE" sz="1800" b="1" dirty="0"/>
            </a:br>
            <a:r>
              <a:rPr lang="de-DE" sz="1800" b="1" dirty="0"/>
              <a:t>                    Kann man diese Flächen differenzieren?</a:t>
            </a:r>
            <a:br>
              <a:rPr lang="de-DE" sz="1800" b="1" dirty="0"/>
            </a:br>
            <a:r>
              <a:rPr lang="de-DE" sz="1600" b="1" dirty="0">
                <a:solidFill>
                  <a:srgbClr val="FF0000"/>
                </a:solidFill>
              </a:rPr>
              <a:t>Lösung zu Aufgabe 2: </a:t>
            </a:r>
            <a:br>
              <a:rPr lang="de-DE" sz="1600" b="1" dirty="0">
                <a:solidFill>
                  <a:srgbClr val="FF0000"/>
                </a:solidFill>
              </a:rPr>
            </a:br>
            <a:r>
              <a:rPr lang="de-DE" sz="1600" b="1" dirty="0"/>
              <a:t>Im mittlere Kartenteil findet man siedlungsarme                                                                               Im Südosten gibt es ländliche Streusiedlungen.</a:t>
            </a:r>
            <a:br>
              <a:rPr lang="de-DE" sz="1600" b="1" dirty="0"/>
            </a:br>
            <a:r>
              <a:rPr lang="de-DE" sz="1600" b="1" dirty="0"/>
              <a:t>„Farmen“ (Großbetriebe), durchsetzt von Kreisbewässerung</a:t>
            </a:r>
            <a:endParaRPr lang="de-DE" sz="1600" dirty="0"/>
          </a:p>
        </p:txBody>
      </p:sp>
      <p:pic>
        <p:nvPicPr>
          <p:cNvPr id="6" name="Inhaltsplatzhalter 5">
            <a:extLst>
              <a:ext uri="{FF2B5EF4-FFF2-40B4-BE49-F238E27FC236}">
                <a16:creationId xmlns:a16="http://schemas.microsoft.com/office/drawing/2014/main" id="{26B1071F-D7E7-4208-9248-4C9971A454B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9822" y="2282031"/>
            <a:ext cx="2935111" cy="3438525"/>
          </a:xfrm>
        </p:spPr>
      </p:pic>
      <p:pic>
        <p:nvPicPr>
          <p:cNvPr id="8" name="Inhaltsplatzhalter 7" descr="Ein Bild, das Text enthält.&#10;&#10;Automatisch generierte Beschreibung">
            <a:extLst>
              <a:ext uri="{FF2B5EF4-FFF2-40B4-BE49-F238E27FC236}">
                <a16:creationId xmlns:a16="http://schemas.microsoft.com/office/drawing/2014/main" id="{EAC926F6-48A0-4E4A-A970-2E1F076092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95821" y="2460978"/>
            <a:ext cx="3857979" cy="2923821"/>
          </a:xfrm>
        </p:spPr>
      </p:pic>
      <p:pic>
        <p:nvPicPr>
          <p:cNvPr id="10" name="Grafik 9">
            <a:extLst>
              <a:ext uri="{FF2B5EF4-FFF2-40B4-BE49-F238E27FC236}">
                <a16:creationId xmlns:a16="http://schemas.microsoft.com/office/drawing/2014/main" id="{A0F92060-761C-4769-BC23-0AEB62BFF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934" y="2914650"/>
            <a:ext cx="3160888" cy="1028700"/>
          </a:xfrm>
          <a:prstGeom prst="rect">
            <a:avLst/>
          </a:prstGeom>
        </p:spPr>
      </p:pic>
      <p:cxnSp>
        <p:nvCxnSpPr>
          <p:cNvPr id="12" name="Gerade Verbindung mit Pfeil 11">
            <a:extLst>
              <a:ext uri="{FF2B5EF4-FFF2-40B4-BE49-F238E27FC236}">
                <a16:creationId xmlns:a16="http://schemas.microsoft.com/office/drawing/2014/main" id="{91B8CEEF-1517-4802-A888-AC82E492B03C}"/>
              </a:ext>
            </a:extLst>
          </p:cNvPr>
          <p:cNvCxnSpPr/>
          <p:nvPr/>
        </p:nvCxnSpPr>
        <p:spPr>
          <a:xfrm flipH="1" flipV="1">
            <a:off x="2258008" y="2827176"/>
            <a:ext cx="2220686" cy="6018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Gerade Verbindung mit Pfeil 13">
            <a:extLst>
              <a:ext uri="{FF2B5EF4-FFF2-40B4-BE49-F238E27FC236}">
                <a16:creationId xmlns:a16="http://schemas.microsoft.com/office/drawing/2014/main" id="{1BC9845E-C910-401E-9071-FDDF681E2E17}"/>
              </a:ext>
            </a:extLst>
          </p:cNvPr>
          <p:cNvCxnSpPr/>
          <p:nvPr/>
        </p:nvCxnSpPr>
        <p:spPr>
          <a:xfrm flipH="1" flipV="1">
            <a:off x="4142792" y="2914650"/>
            <a:ext cx="354563" cy="514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Gerade Verbindung mit Pfeil 17">
            <a:extLst>
              <a:ext uri="{FF2B5EF4-FFF2-40B4-BE49-F238E27FC236}">
                <a16:creationId xmlns:a16="http://schemas.microsoft.com/office/drawing/2014/main" id="{F384AEF8-EE5E-40AC-AC57-2E4E8814694F}"/>
              </a:ext>
            </a:extLst>
          </p:cNvPr>
          <p:cNvCxnSpPr/>
          <p:nvPr/>
        </p:nvCxnSpPr>
        <p:spPr>
          <a:xfrm>
            <a:off x="7361853" y="3060441"/>
            <a:ext cx="2006082" cy="7184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4138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4402B88F-E714-462A-A77C-6CC1DA42F218}"/>
              </a:ext>
            </a:extLst>
          </p:cNvPr>
          <p:cNvSpPr>
            <a:spLocks noChangeArrowheads="1"/>
          </p:cNvSpPr>
          <p:nvPr/>
        </p:nvSpPr>
        <p:spPr bwMode="auto">
          <a:xfrm>
            <a:off x="1988916" y="685316"/>
            <a:ext cx="958104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Diercke-Karte S. 269/3 </a:t>
            </a:r>
            <a:r>
              <a:rPr kumimoji="0" lang="de-DE" altLang="de-DE"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Naivasha</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(Kenia) </a:t>
            </a: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Rosenanbau für den EU-Markt</a:t>
            </a:r>
            <a:r>
              <a:rPr kumimoji="0" lang="de-DE" altLang="de-DE"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endParaRPr kumimoji="0" lang="de-DE" altLang="de-DE" sz="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Aufgabe 3:</a:t>
            </a: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Kennzeichnen Sie in der Umrisskarte eine von der Landnutzung unbeeinflusste Naturfläche mit Signatur 3 und    beschriften Sie die Legende 3.</a:t>
            </a:r>
            <a:endParaRPr kumimoji="0" lang="de-DE" altLang="de-DE" sz="1800" b="1" i="0" u="none" strike="noStrike" cap="none" normalizeH="0" baseline="0" dirty="0">
              <a:ln>
                <a:noFill/>
              </a:ln>
              <a:solidFill>
                <a:schemeClr val="tx1"/>
              </a:solidFill>
              <a:effectLst/>
              <a:latin typeface="Arial" panose="020B0604020202020204" pitchFamily="34" charset="0"/>
            </a:endParaRPr>
          </a:p>
        </p:txBody>
      </p:sp>
      <p:pic>
        <p:nvPicPr>
          <p:cNvPr id="6" name="Grafik 5" descr="Ein Bild, das Text, Karte enthält.&#10;&#10;Automatisch generierte Beschreibung">
            <a:extLst>
              <a:ext uri="{FF2B5EF4-FFF2-40B4-BE49-F238E27FC236}">
                <a16:creationId xmlns:a16="http://schemas.microsoft.com/office/drawing/2014/main" id="{63518E17-7F5F-454D-877D-60EB2E02A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916" y="1643849"/>
            <a:ext cx="8957758" cy="5334560"/>
          </a:xfrm>
          <a:prstGeom prst="rect">
            <a:avLst/>
          </a:prstGeom>
        </p:spPr>
      </p:pic>
    </p:spTree>
    <p:extLst>
      <p:ext uri="{BB962C8B-B14F-4D97-AF65-F5344CB8AC3E}">
        <p14:creationId xmlns:p14="http://schemas.microsoft.com/office/powerpoint/2010/main" val="3290305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7446C-6355-4670-961B-2D5082406F0F}"/>
              </a:ext>
            </a:extLst>
          </p:cNvPr>
          <p:cNvSpPr>
            <a:spLocks noGrp="1"/>
          </p:cNvSpPr>
          <p:nvPr>
            <p:ph type="title"/>
          </p:nvPr>
        </p:nvSpPr>
        <p:spPr/>
        <p:txBody>
          <a:bodyPr>
            <a:normAutofit/>
          </a:bodyPr>
          <a:lstStyle/>
          <a:p>
            <a:pPr lvl="0" eaLnBrk="0" fontAlgn="base" hangingPunct="0">
              <a:lnSpc>
                <a:spcPct val="100000"/>
              </a:lnSpc>
              <a:spcAft>
                <a:spcPct val="0"/>
              </a:spcAft>
            </a:pPr>
            <a:r>
              <a:rPr lang="de-DE" altLang="de-DE" sz="16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br>
              <a:rPr lang="de-DE" altLang="de-DE" sz="900" dirty="0">
                <a:highlight>
                  <a:srgbClr val="FFFF00"/>
                </a:highlight>
                <a:latin typeface="Arial" panose="020B0604020202020204" pitchFamily="34" charset="0"/>
              </a:rPr>
            </a:br>
            <a:r>
              <a:rPr lang="de-DE" altLang="de-DE" sz="1400" b="1" u="sng" dirty="0">
                <a:latin typeface="Arial" panose="020B0604020202020204" pitchFamily="34" charset="0"/>
                <a:ea typeface="Calibri" panose="020F0502020204030204" pitchFamily="34" charset="0"/>
                <a:cs typeface="Times New Roman" panose="02020603050405020304" pitchFamily="18" charset="0"/>
              </a:rPr>
              <a:t>Aufgabe 3:</a:t>
            </a:r>
            <a:r>
              <a:rPr lang="de-DE" altLang="de-DE" sz="1400" b="1" dirty="0">
                <a:latin typeface="Arial" panose="020B0604020202020204" pitchFamily="34" charset="0"/>
                <a:ea typeface="Calibri" panose="020F0502020204030204" pitchFamily="34" charset="0"/>
                <a:cs typeface="Times New Roman" panose="02020603050405020304" pitchFamily="18" charset="0"/>
              </a:rPr>
              <a:t> Kennzeichnen Sie in der Umrisskarte die von der Landnutzung unbeeinflusste Naturfläche mit Signatur 3 und beschriften Sie die Legende 3.</a:t>
            </a:r>
            <a:br>
              <a:rPr lang="de-DE" altLang="de-DE" sz="2000" b="1" dirty="0">
                <a:latin typeface="Arial" panose="020B0604020202020204" pitchFamily="34" charset="0"/>
              </a:rPr>
            </a:br>
            <a:endParaRPr lang="de-DE" sz="1400" dirty="0"/>
          </a:p>
        </p:txBody>
      </p:sp>
      <p:sp>
        <p:nvSpPr>
          <p:cNvPr id="3" name="Textplatzhalter 2">
            <a:extLst>
              <a:ext uri="{FF2B5EF4-FFF2-40B4-BE49-F238E27FC236}">
                <a16:creationId xmlns:a16="http://schemas.microsoft.com/office/drawing/2014/main" id="{5050273D-F749-469E-86A9-B27E9C780326}"/>
              </a:ext>
            </a:extLst>
          </p:cNvPr>
          <p:cNvSpPr>
            <a:spLocks noGrp="1"/>
          </p:cNvSpPr>
          <p:nvPr>
            <p:ph type="body" idx="1"/>
          </p:nvPr>
        </p:nvSpPr>
        <p:spPr>
          <a:xfrm>
            <a:off x="839788" y="1681163"/>
            <a:ext cx="5650222" cy="283104"/>
          </a:xfrm>
        </p:spPr>
        <p:txBody>
          <a:bodyPr>
            <a:normAutofit fontScale="92500" lnSpcReduction="10000"/>
          </a:bodyPr>
          <a:lstStyle/>
          <a:p>
            <a:r>
              <a:rPr lang="de-DE" sz="1600" dirty="0">
                <a:solidFill>
                  <a:srgbClr val="FF0000"/>
                </a:solidFill>
              </a:rPr>
              <a:t>Lösung Aufgabe 3:</a:t>
            </a:r>
          </a:p>
        </p:txBody>
      </p:sp>
      <p:sp>
        <p:nvSpPr>
          <p:cNvPr id="5" name="Textplatzhalter 4">
            <a:extLst>
              <a:ext uri="{FF2B5EF4-FFF2-40B4-BE49-F238E27FC236}">
                <a16:creationId xmlns:a16="http://schemas.microsoft.com/office/drawing/2014/main" id="{66D0EFFA-BBFD-453D-BA46-960E3C7F8A4C}"/>
              </a:ext>
            </a:extLst>
          </p:cNvPr>
          <p:cNvSpPr>
            <a:spLocks noGrp="1"/>
          </p:cNvSpPr>
          <p:nvPr>
            <p:ph type="body" sz="quarter" idx="3"/>
          </p:nvPr>
        </p:nvSpPr>
        <p:spPr>
          <a:xfrm>
            <a:off x="7890932" y="1681163"/>
            <a:ext cx="3464455" cy="283104"/>
          </a:xfrm>
        </p:spPr>
        <p:txBody>
          <a:bodyPr>
            <a:normAutofit fontScale="92500" lnSpcReduction="10000"/>
          </a:bodyPr>
          <a:lstStyle/>
          <a:p>
            <a:r>
              <a:rPr lang="de-DE" sz="1600" dirty="0"/>
              <a:t>Papyrussumpf</a:t>
            </a:r>
          </a:p>
        </p:txBody>
      </p:sp>
      <p:pic>
        <p:nvPicPr>
          <p:cNvPr id="9" name="Inhaltsplatzhalter 8" descr="Ein Bild, das draußen, Baum, Gras, stehend enthält.&#10;&#10;Automatisch generierte Beschreibung">
            <a:extLst>
              <a:ext uri="{FF2B5EF4-FFF2-40B4-BE49-F238E27FC236}">
                <a16:creationId xmlns:a16="http://schemas.microsoft.com/office/drawing/2014/main" id="{DB1FED7C-0A29-4CAA-BFDD-1631143D508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506840" y="2576125"/>
            <a:ext cx="3874506" cy="2905880"/>
          </a:xfrm>
        </p:spPr>
      </p:pic>
      <p:pic>
        <p:nvPicPr>
          <p:cNvPr id="8" name="Inhaltsplatzhalter 7" descr="Ein Bild, das Text, Karte enthält.&#10;&#10;Automatisch generierte Beschreibung">
            <a:extLst>
              <a:ext uri="{FF2B5EF4-FFF2-40B4-BE49-F238E27FC236}">
                <a16:creationId xmlns:a16="http://schemas.microsoft.com/office/drawing/2014/main" id="{AB614CE3-6723-418B-AC7C-6A59840153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194560"/>
            <a:ext cx="6206447" cy="3683280"/>
          </a:xfrm>
        </p:spPr>
      </p:pic>
    </p:spTree>
    <p:extLst>
      <p:ext uri="{BB962C8B-B14F-4D97-AF65-F5344CB8AC3E}">
        <p14:creationId xmlns:p14="http://schemas.microsoft.com/office/powerpoint/2010/main" val="314189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FBF7E77C-7B63-426C-AA71-FD434E7A6F63}"/>
              </a:ext>
            </a:extLst>
          </p:cNvPr>
          <p:cNvSpPr>
            <a:spLocks noChangeArrowheads="1"/>
          </p:cNvSpPr>
          <p:nvPr/>
        </p:nvSpPr>
        <p:spPr bwMode="auto">
          <a:xfrm>
            <a:off x="1140353" y="658758"/>
            <a:ext cx="96375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endParaRPr kumimoji="0" lang="de-DE" altLang="de-DE" sz="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de-DE" altLang="de-DE" sz="1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Aufgabe 4:</a:t>
            </a: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Kennzeichnen Sie in der Umrisskarte die Fläche mit der vierthäufigsten Kartensignatur und beschriften Sie Legende 4.</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5" name="Grafik 4" descr="Ein Bild, das Text, Karte enthält.&#10;&#10;Automatisch generierte Beschreibung">
            <a:extLst>
              <a:ext uri="{FF2B5EF4-FFF2-40B4-BE49-F238E27FC236}">
                <a16:creationId xmlns:a16="http://schemas.microsoft.com/office/drawing/2014/main" id="{486E3C29-177D-4CDE-912D-0592FB902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072" y="1306285"/>
            <a:ext cx="8258769" cy="4901253"/>
          </a:xfrm>
          <a:prstGeom prst="rect">
            <a:avLst/>
          </a:prstGeom>
        </p:spPr>
      </p:pic>
    </p:spTree>
    <p:extLst>
      <p:ext uri="{BB962C8B-B14F-4D97-AF65-F5344CB8AC3E}">
        <p14:creationId xmlns:p14="http://schemas.microsoft.com/office/powerpoint/2010/main" val="3368092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446DC-3250-4BFE-8F86-46A710C29180}"/>
              </a:ext>
            </a:extLst>
          </p:cNvPr>
          <p:cNvSpPr>
            <a:spLocks noGrp="1"/>
          </p:cNvSpPr>
          <p:nvPr>
            <p:ph type="title"/>
          </p:nvPr>
        </p:nvSpPr>
        <p:spPr/>
        <p:txBody>
          <a:bodyPr>
            <a:normAutofit/>
          </a:bodyPr>
          <a:lstStyle/>
          <a:p>
            <a:r>
              <a:rPr lang="de-DE" sz="1800" b="1" dirty="0">
                <a:highlight>
                  <a:srgbClr val="FFFF00"/>
                </a:highlight>
              </a:rPr>
              <a:t>Schritt 2: Kartenlesen: Wo sind die Objekte? Wie viele sind es?  Wie sind sie verteilt?</a:t>
            </a:r>
            <a:br>
              <a:rPr lang="de-DE" sz="1800" dirty="0">
                <a:highlight>
                  <a:srgbClr val="FFFF00"/>
                </a:highlight>
              </a:rPr>
            </a:br>
            <a:r>
              <a:rPr lang="de-DE" sz="1400" b="1" u="sng" dirty="0"/>
              <a:t>Aufgabe 4:</a:t>
            </a:r>
            <a:r>
              <a:rPr lang="de-DE" sz="1400" b="1" dirty="0"/>
              <a:t> Kennzeichnen Sie in der Umrisskarte die Fläche mit der vierhäufigsten Kartensignatur und beschriften Sie Legende 4. </a:t>
            </a:r>
            <a:br>
              <a:rPr lang="de-DE" sz="1400" b="1" dirty="0"/>
            </a:br>
            <a:r>
              <a:rPr lang="de-DE" sz="1400" b="1" dirty="0">
                <a:solidFill>
                  <a:srgbClr val="FF0000"/>
                </a:solidFill>
              </a:rPr>
              <a:t>Lösung  zu Aufgabe 4:</a:t>
            </a:r>
            <a:br>
              <a:rPr lang="de-DE" sz="1400" dirty="0"/>
            </a:br>
            <a:br>
              <a:rPr lang="de-DE" sz="1400" dirty="0"/>
            </a:br>
            <a:r>
              <a:rPr lang="de-DE" sz="1400" dirty="0"/>
              <a:t>Die Stadt </a:t>
            </a:r>
            <a:r>
              <a:rPr lang="de-DE" sz="1400" dirty="0" err="1"/>
              <a:t>Naivasha</a:t>
            </a:r>
            <a:r>
              <a:rPr lang="de-DE" sz="1400" dirty="0"/>
              <a:t> liegt v.a. zwischen Eisenbahnlinie und Fernstraße. Sie wird von zwei Liniensignaturen begrenzt.</a:t>
            </a:r>
          </a:p>
        </p:txBody>
      </p:sp>
      <p:pic>
        <p:nvPicPr>
          <p:cNvPr id="6" name="Inhaltsplatzhalter 5" descr="Ein Bild, das draußen, Gebäude, Haus, Schmutz enthält.&#10;&#10;Automatisch generierte Beschreibung">
            <a:extLst>
              <a:ext uri="{FF2B5EF4-FFF2-40B4-BE49-F238E27FC236}">
                <a16:creationId xmlns:a16="http://schemas.microsoft.com/office/drawing/2014/main" id="{119D0187-CE85-4221-B0A8-E0448A2A2B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8136" y="2417097"/>
            <a:ext cx="3564075" cy="2412016"/>
          </a:xfrm>
        </p:spPr>
      </p:pic>
      <p:pic>
        <p:nvPicPr>
          <p:cNvPr id="8" name="Inhaltsplatzhalter 7" descr="Ein Bild, das Text, Karte enthält.&#10;&#10;Automatisch generierte Beschreibung">
            <a:extLst>
              <a:ext uri="{FF2B5EF4-FFF2-40B4-BE49-F238E27FC236}">
                <a16:creationId xmlns:a16="http://schemas.microsoft.com/office/drawing/2014/main" id="{456D5E67-7AB4-4EC2-8B3A-A1987EF754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2211" y="1690688"/>
            <a:ext cx="6701589" cy="3969150"/>
          </a:xfrm>
        </p:spPr>
      </p:pic>
    </p:spTree>
    <p:extLst>
      <p:ext uri="{BB962C8B-B14F-4D97-AF65-F5344CB8AC3E}">
        <p14:creationId xmlns:p14="http://schemas.microsoft.com/office/powerpoint/2010/main" val="60496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1263195-CECB-4B90-8D57-08407616056A}"/>
              </a:ext>
            </a:extLst>
          </p:cNvPr>
          <p:cNvSpPr>
            <a:spLocks noChangeArrowheads="1"/>
          </p:cNvSpPr>
          <p:nvPr/>
        </p:nvSpPr>
        <p:spPr bwMode="auto">
          <a:xfrm>
            <a:off x="994610" y="925233"/>
            <a:ext cx="80778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endParaRPr kumimoji="0" lang="de-DE" altLang="de-DE" sz="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Aufgabe 5</a:t>
            </a: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In der Karte wird noch eine Flächensignatur verwendet, die in der Legende nicht ausgewiesen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wurde.  Kennzeichnen Sie sie in der Umrisskarte und ergänzen Sie Legende 5.</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 Eine noch verbleibende, fleckenhaft verbreitete Flächensignatur sollte mit Signatur 6 eingetragen und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 der Legende beschriftet werden</a:t>
            </a:r>
            <a:r>
              <a:rPr kumimoji="0" lang="de-DE" altLang="de-DE"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5" name="Grafik 4" descr="Ein Bild, das Text, Karte enthält.&#10;&#10;Automatisch generierte Beschreibung">
            <a:extLst>
              <a:ext uri="{FF2B5EF4-FFF2-40B4-BE49-F238E27FC236}">
                <a16:creationId xmlns:a16="http://schemas.microsoft.com/office/drawing/2014/main" id="{25598E1D-9ACD-4046-83C0-6D00C0315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10" y="2002452"/>
            <a:ext cx="7506204" cy="4445700"/>
          </a:xfrm>
          <a:prstGeom prst="rect">
            <a:avLst/>
          </a:prstGeom>
        </p:spPr>
      </p:pic>
    </p:spTree>
    <p:extLst>
      <p:ext uri="{BB962C8B-B14F-4D97-AF65-F5344CB8AC3E}">
        <p14:creationId xmlns:p14="http://schemas.microsoft.com/office/powerpoint/2010/main" val="1016820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4E0524F-578F-4D07-949B-996306C091E2}"/>
              </a:ext>
            </a:extLst>
          </p:cNvPr>
          <p:cNvSpPr>
            <a:spLocks noGrp="1"/>
          </p:cNvSpPr>
          <p:nvPr>
            <p:ph type="title"/>
          </p:nvPr>
        </p:nvSpPr>
        <p:spPr>
          <a:xfrm>
            <a:off x="839788" y="295423"/>
            <a:ext cx="10515600" cy="506436"/>
          </a:xfrm>
        </p:spPr>
        <p:txBody>
          <a:bodyPr>
            <a:normAutofit/>
          </a:bodyPr>
          <a:lstStyle/>
          <a:p>
            <a:r>
              <a:rPr lang="de-DE" altLang="de-DE" sz="14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 </a:t>
            </a:r>
            <a:r>
              <a:rPr lang="de-DE" altLang="de-DE" sz="1400" b="1" dirty="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Lösung zu Aufgabe 5:</a:t>
            </a:r>
            <a:br>
              <a:rPr lang="de-DE" altLang="de-DE" sz="1400" dirty="0">
                <a:highlight>
                  <a:srgbClr val="FFFF00"/>
                </a:highlight>
                <a:latin typeface="Arial" panose="020B0604020202020204" pitchFamily="34" charset="0"/>
              </a:rPr>
            </a:br>
            <a:endParaRPr lang="de-DE" sz="1400" dirty="0"/>
          </a:p>
        </p:txBody>
      </p:sp>
      <p:sp>
        <p:nvSpPr>
          <p:cNvPr id="10" name="Textplatzhalter 9">
            <a:extLst>
              <a:ext uri="{FF2B5EF4-FFF2-40B4-BE49-F238E27FC236}">
                <a16:creationId xmlns:a16="http://schemas.microsoft.com/office/drawing/2014/main" id="{F0EE8ED4-073F-46D8-9E1B-BA2E3E0BDA32}"/>
              </a:ext>
            </a:extLst>
          </p:cNvPr>
          <p:cNvSpPr>
            <a:spLocks noGrp="1"/>
          </p:cNvSpPr>
          <p:nvPr>
            <p:ph type="body" idx="1"/>
          </p:nvPr>
        </p:nvSpPr>
        <p:spPr>
          <a:xfrm>
            <a:off x="839788" y="801859"/>
            <a:ext cx="5157787" cy="1703216"/>
          </a:xfrm>
        </p:spPr>
        <p:txBody>
          <a:bodyPr/>
          <a:lstStyle/>
          <a:p>
            <a:r>
              <a:rPr lang="de-DE" dirty="0" err="1"/>
              <a:t>Naivashasee</a:t>
            </a:r>
            <a:endParaRPr lang="de-DE" dirty="0"/>
          </a:p>
        </p:txBody>
      </p:sp>
      <p:sp>
        <p:nvSpPr>
          <p:cNvPr id="11" name="Textplatzhalter 10">
            <a:extLst>
              <a:ext uri="{FF2B5EF4-FFF2-40B4-BE49-F238E27FC236}">
                <a16:creationId xmlns:a16="http://schemas.microsoft.com/office/drawing/2014/main" id="{B0853B43-67D6-4AD0-8E68-6E9F5FAD145F}"/>
              </a:ext>
            </a:extLst>
          </p:cNvPr>
          <p:cNvSpPr>
            <a:spLocks noGrp="1"/>
          </p:cNvSpPr>
          <p:nvPr>
            <p:ph type="body" sz="quarter" idx="3"/>
          </p:nvPr>
        </p:nvSpPr>
        <p:spPr>
          <a:xfrm>
            <a:off x="6172200" y="829555"/>
            <a:ext cx="5183188" cy="1675520"/>
          </a:xfrm>
        </p:spPr>
        <p:txBody>
          <a:bodyPr/>
          <a:lstStyle/>
          <a:p>
            <a:endParaRPr lang="de-DE" dirty="0"/>
          </a:p>
        </p:txBody>
      </p:sp>
      <p:pic>
        <p:nvPicPr>
          <p:cNvPr id="13" name="Grafik 12" descr="Ein Bild, das Wasser, draußen, See, Berg enthält.&#10;&#10;Automatisch generierte Beschreibung">
            <a:extLst>
              <a:ext uri="{FF2B5EF4-FFF2-40B4-BE49-F238E27FC236}">
                <a16:creationId xmlns:a16="http://schemas.microsoft.com/office/drawing/2014/main" id="{6A711608-F04A-417A-B3F5-5C469388D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757438"/>
            <a:ext cx="3013935" cy="1742167"/>
          </a:xfrm>
          <a:prstGeom prst="rect">
            <a:avLst/>
          </a:prstGeom>
        </p:spPr>
      </p:pic>
      <p:pic>
        <p:nvPicPr>
          <p:cNvPr id="17" name="Grafik 16" descr="Ein Bild, das draußen, Gras, Baum, Giraffe enthält.&#10;&#10;Automatisch generierte Beschreibung">
            <a:extLst>
              <a:ext uri="{FF2B5EF4-FFF2-40B4-BE49-F238E27FC236}">
                <a16:creationId xmlns:a16="http://schemas.microsoft.com/office/drawing/2014/main" id="{425027BA-DD2A-4884-A63A-E6D21ED01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793" y="780751"/>
            <a:ext cx="2560161" cy="1724324"/>
          </a:xfrm>
          <a:prstGeom prst="rect">
            <a:avLst/>
          </a:prstGeom>
        </p:spPr>
      </p:pic>
      <p:graphicFrame>
        <p:nvGraphicFramePr>
          <p:cNvPr id="22" name="Tabelle 22">
            <a:extLst>
              <a:ext uri="{FF2B5EF4-FFF2-40B4-BE49-F238E27FC236}">
                <a16:creationId xmlns:a16="http://schemas.microsoft.com/office/drawing/2014/main" id="{3285C76F-1D45-452C-B397-CED8481C2B20}"/>
              </a:ext>
            </a:extLst>
          </p:cNvPr>
          <p:cNvGraphicFramePr>
            <a:graphicFrameLocks noGrp="1"/>
          </p:cNvGraphicFramePr>
          <p:nvPr>
            <p:extLst>
              <p:ext uri="{D42A27DB-BD31-4B8C-83A1-F6EECF244321}">
                <p14:modId xmlns:p14="http://schemas.microsoft.com/office/powerpoint/2010/main" val="3623311769"/>
              </p:ext>
            </p:extLst>
          </p:nvPr>
        </p:nvGraphicFramePr>
        <p:xfrm>
          <a:off x="3850546" y="579744"/>
          <a:ext cx="5335399" cy="259080"/>
        </p:xfrm>
        <a:graphic>
          <a:graphicData uri="http://schemas.openxmlformats.org/drawingml/2006/table">
            <a:tbl>
              <a:tblPr firstRow="1" bandRow="1">
                <a:tableStyleId>{5C22544A-7EE6-4342-B048-85BDC9FD1C3A}</a:tableStyleId>
              </a:tblPr>
              <a:tblGrid>
                <a:gridCol w="2778642">
                  <a:extLst>
                    <a:ext uri="{9D8B030D-6E8A-4147-A177-3AD203B41FA5}">
                      <a16:colId xmlns:a16="http://schemas.microsoft.com/office/drawing/2014/main" val="686346111"/>
                    </a:ext>
                  </a:extLst>
                </a:gridCol>
                <a:gridCol w="2556757">
                  <a:extLst>
                    <a:ext uri="{9D8B030D-6E8A-4147-A177-3AD203B41FA5}">
                      <a16:colId xmlns:a16="http://schemas.microsoft.com/office/drawing/2014/main" val="1351068077"/>
                    </a:ext>
                  </a:extLst>
                </a:gridCol>
              </a:tblGrid>
              <a:tr h="210057">
                <a:tc>
                  <a:txBody>
                    <a:bodyPr/>
                    <a:lstStyle/>
                    <a:p>
                      <a:pPr algn="l"/>
                      <a:r>
                        <a:rPr lang="de-DE" sz="1100" dirty="0" err="1"/>
                        <a:t>Naivashasee</a:t>
                      </a:r>
                      <a:endParaRPr lang="de-DE" sz="1100" dirty="0"/>
                    </a:p>
                  </a:txBody>
                  <a:tcPr/>
                </a:tc>
                <a:tc>
                  <a:txBody>
                    <a:bodyPr/>
                    <a:lstStyle/>
                    <a:p>
                      <a:pPr algn="r"/>
                      <a:r>
                        <a:rPr lang="de-DE" sz="1100" dirty="0"/>
                        <a:t>Akazienwald</a:t>
                      </a:r>
                    </a:p>
                  </a:txBody>
                  <a:tcPr/>
                </a:tc>
                <a:extLst>
                  <a:ext uri="{0D108BD9-81ED-4DB2-BD59-A6C34878D82A}">
                    <a16:rowId xmlns:a16="http://schemas.microsoft.com/office/drawing/2014/main" val="978366620"/>
                  </a:ext>
                </a:extLst>
              </a:tr>
            </a:tbl>
          </a:graphicData>
        </a:graphic>
      </p:graphicFrame>
      <p:pic>
        <p:nvPicPr>
          <p:cNvPr id="3" name="Grafik 2" descr="Ein Bild, das draußen, Gras, Feld, Baum enthält.&#10;&#10;Automatisch generierte Beschreibung">
            <a:extLst>
              <a:ext uri="{FF2B5EF4-FFF2-40B4-BE49-F238E27FC236}">
                <a16:creationId xmlns:a16="http://schemas.microsoft.com/office/drawing/2014/main" id="{E96BA232-A635-43B2-8CD4-B716324DB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046" y="838824"/>
            <a:ext cx="2530314" cy="1691754"/>
          </a:xfrm>
          <a:prstGeom prst="rect">
            <a:avLst/>
          </a:prstGeom>
        </p:spPr>
      </p:pic>
      <p:pic>
        <p:nvPicPr>
          <p:cNvPr id="6" name="Inhaltsplatzhalter 5" descr="Ein Bild, das Text, Karte enthält.&#10;&#10;Automatisch generierte Beschreibung">
            <a:extLst>
              <a:ext uri="{FF2B5EF4-FFF2-40B4-BE49-F238E27FC236}">
                <a16:creationId xmlns:a16="http://schemas.microsoft.com/office/drawing/2014/main" id="{FFE99531-A09D-42E7-939C-C6B501FF70F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39788" y="2823031"/>
            <a:ext cx="5157787" cy="3048675"/>
          </a:xfrm>
        </p:spPr>
      </p:pic>
      <p:pic>
        <p:nvPicPr>
          <p:cNvPr id="21" name="Inhaltsplatzhalter 20" descr="Ein Bild, das Text, Karte enthält.&#10;&#10;Automatisch generierte Beschreibung">
            <a:extLst>
              <a:ext uri="{FF2B5EF4-FFF2-40B4-BE49-F238E27FC236}">
                <a16:creationId xmlns:a16="http://schemas.microsoft.com/office/drawing/2014/main" id="{6FA220BB-4426-40AD-91C1-C48F2B305E4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172200" y="2816977"/>
            <a:ext cx="5183188" cy="3060784"/>
          </a:xfrm>
        </p:spPr>
      </p:pic>
    </p:spTree>
    <p:extLst>
      <p:ext uri="{BB962C8B-B14F-4D97-AF65-F5344CB8AC3E}">
        <p14:creationId xmlns:p14="http://schemas.microsoft.com/office/powerpoint/2010/main" val="397026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F9F5C41-2A96-4658-8BB8-D88E19D0A083}"/>
              </a:ext>
            </a:extLst>
          </p:cNvPr>
          <p:cNvSpPr>
            <a:spLocks noChangeArrowheads="1"/>
          </p:cNvSpPr>
          <p:nvPr/>
        </p:nvSpPr>
        <p:spPr bwMode="auto">
          <a:xfrm>
            <a:off x="787791" y="755172"/>
            <a:ext cx="973696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00FF00"/>
                </a:highlight>
                <a:latin typeface="Arial" panose="020B0604020202020204" pitchFamily="34" charset="0"/>
                <a:ea typeface="Calibri" panose="020F0502020204030204" pitchFamily="34" charset="0"/>
                <a:cs typeface="Times New Roman" panose="02020603050405020304" pitchFamily="18" charset="0"/>
              </a:rPr>
              <a:t>Schritt 3: Erklärung: Welche Bedingungen und Prozesse haben die Entstehung der Standorte/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00FF00"/>
                </a:highlight>
                <a:latin typeface="Arial" panose="020B0604020202020204" pitchFamily="34" charset="0"/>
                <a:ea typeface="Calibri" panose="020F0502020204030204" pitchFamily="34" charset="0"/>
                <a:cs typeface="Times New Roman" panose="02020603050405020304" pitchFamily="18" charset="0"/>
              </a:rPr>
              <a:t>Verteilungen/ Strukturen/Systeme verursacht?</a:t>
            </a:r>
            <a:endParaRPr kumimoji="0" lang="de-DE" altLang="de-DE" sz="800" b="0" i="0" u="none" strike="noStrike" cap="none" normalizeH="0" baseline="0" dirty="0">
              <a:ln>
                <a:noFill/>
              </a:ln>
              <a:solidFill>
                <a:schemeClr val="tx1"/>
              </a:solidFill>
              <a:effectLst/>
              <a:highlight>
                <a:srgbClr val="00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Aufgabe 6: Finden Sie heraus, wer die Benutzer der kleinen Fläche westlich der Siedlung (Signatur 7) sein können.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Hier reicht die Karteninformation nicht aus. Nützlich sind Informationen über die Kolonialgeschichte Kenias (Diercke S. 146, 3 u. 4)</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5" name="Grafik 4" descr="Ein Bild, das Text, Karte enthält.&#10;&#10;Automatisch generierte Beschreibung">
            <a:extLst>
              <a:ext uri="{FF2B5EF4-FFF2-40B4-BE49-F238E27FC236}">
                <a16:creationId xmlns:a16="http://schemas.microsoft.com/office/drawing/2014/main" id="{974C9386-21AA-4F1C-B102-E82B14AFA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91" y="1767840"/>
            <a:ext cx="8564545" cy="5090160"/>
          </a:xfrm>
          <a:prstGeom prst="rect">
            <a:avLst/>
          </a:prstGeom>
        </p:spPr>
      </p:pic>
    </p:spTree>
    <p:extLst>
      <p:ext uri="{BB962C8B-B14F-4D97-AF65-F5344CB8AC3E}">
        <p14:creationId xmlns:p14="http://schemas.microsoft.com/office/powerpoint/2010/main" val="216936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4C2A1CF-A274-4D7E-8270-B4DD319C615D}"/>
              </a:ext>
            </a:extLst>
          </p:cNvPr>
          <p:cNvSpPr>
            <a:spLocks noChangeArrowheads="1"/>
          </p:cNvSpPr>
          <p:nvPr/>
        </p:nvSpPr>
        <p:spPr bwMode="auto">
          <a:xfrm>
            <a:off x="1734532" y="533972"/>
            <a:ext cx="93277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rPr>
              <a:t>Aufgabe 7: Die Karte zeigt acht Punktsignaturen, von denen mehrere durch ihre Größe oder Anhäufung eine größere Fläche bedecken.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rPr>
              <a:t>Kennzeichnen Sie diese in der Umri</a:t>
            </a:r>
            <a:r>
              <a:rPr lang="de-DE" altLang="de-DE" sz="1200" dirty="0">
                <a:latin typeface="Arial" panose="020B0604020202020204" pitchFamily="34" charset="0"/>
              </a:rPr>
              <a:t>sskarte mit grüner Farbe und ergänzen Sie die Legenden 8 – 10.</a:t>
            </a:r>
            <a:endParaRPr kumimoji="0" lang="de-DE" altLang="de-DE"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4" name="Grafik 3" descr="Ein Bild, das Text, Karte enthält.&#10;&#10;Automatisch generierte Beschreibung">
            <a:extLst>
              <a:ext uri="{FF2B5EF4-FFF2-40B4-BE49-F238E27FC236}">
                <a16:creationId xmlns:a16="http://schemas.microsoft.com/office/drawing/2014/main" id="{DB5CAA3A-576E-4A73-99CE-9019FA037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035" y="1173663"/>
            <a:ext cx="9052085" cy="5379919"/>
          </a:xfrm>
          <a:prstGeom prst="rect">
            <a:avLst/>
          </a:prstGeom>
        </p:spPr>
      </p:pic>
    </p:spTree>
    <p:extLst>
      <p:ext uri="{BB962C8B-B14F-4D97-AF65-F5344CB8AC3E}">
        <p14:creationId xmlns:p14="http://schemas.microsoft.com/office/powerpoint/2010/main" val="1564042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0E08EB-BACB-4649-B692-51F8C95F138E}"/>
              </a:ext>
            </a:extLst>
          </p:cNvPr>
          <p:cNvSpPr>
            <a:spLocks noGrp="1"/>
          </p:cNvSpPr>
          <p:nvPr>
            <p:ph type="title"/>
          </p:nvPr>
        </p:nvSpPr>
        <p:spPr>
          <a:xfrm>
            <a:off x="594360" y="640263"/>
            <a:ext cx="5239512" cy="1344975"/>
          </a:xfrm>
        </p:spPr>
        <p:txBody>
          <a:bodyPr>
            <a:normAutofit/>
          </a:bodyPr>
          <a:lstStyle/>
          <a:p>
            <a:pPr algn="ctr"/>
            <a:r>
              <a:rPr lang="de-DE" sz="4000" dirty="0"/>
              <a:t>Schritt 1: Studium der </a:t>
            </a:r>
            <a:br>
              <a:rPr lang="de-DE" sz="4000" dirty="0"/>
            </a:br>
            <a:r>
              <a:rPr lang="de-DE" sz="4000" dirty="0"/>
              <a:t>Kartenlegende</a:t>
            </a:r>
          </a:p>
        </p:txBody>
      </p:sp>
      <p:sp>
        <p:nvSpPr>
          <p:cNvPr id="3" name="Inhaltsplatzhalter 2">
            <a:extLst>
              <a:ext uri="{FF2B5EF4-FFF2-40B4-BE49-F238E27FC236}">
                <a16:creationId xmlns:a16="http://schemas.microsoft.com/office/drawing/2014/main" id="{937F5CCB-D1CF-4B3D-BAFF-D2BE9CEBCB71}"/>
              </a:ext>
            </a:extLst>
          </p:cNvPr>
          <p:cNvSpPr>
            <a:spLocks noGrp="1"/>
          </p:cNvSpPr>
          <p:nvPr>
            <p:ph idx="1"/>
          </p:nvPr>
        </p:nvSpPr>
        <p:spPr>
          <a:xfrm>
            <a:off x="593610" y="2121763"/>
            <a:ext cx="5235490" cy="3773010"/>
          </a:xfrm>
        </p:spPr>
        <p:txBody>
          <a:bodyPr>
            <a:normAutofit/>
          </a:bodyPr>
          <a:lstStyle/>
          <a:p>
            <a:pPr marL="0" indent="0">
              <a:buNone/>
            </a:pPr>
            <a:r>
              <a:rPr lang="de-DE" sz="2000" dirty="0"/>
              <a:t>A: Kartentyp</a:t>
            </a:r>
          </a:p>
          <a:p>
            <a:pPr marL="0" indent="0">
              <a:buNone/>
            </a:pPr>
            <a:r>
              <a:rPr lang="de-DE" sz="2000" dirty="0"/>
              <a:t>B: Kartenüberschrift/Titel</a:t>
            </a:r>
          </a:p>
          <a:p>
            <a:pPr marL="0" indent="0">
              <a:buNone/>
            </a:pPr>
            <a:r>
              <a:rPr lang="de-DE" sz="2000" dirty="0"/>
              <a:t>C: Maßstab</a:t>
            </a:r>
          </a:p>
          <a:p>
            <a:pPr marL="0" indent="0">
              <a:buNone/>
            </a:pPr>
            <a:r>
              <a:rPr lang="de-DE" sz="2000" dirty="0"/>
              <a:t>D: Räumliche Einordnung</a:t>
            </a:r>
          </a:p>
          <a:p>
            <a:pPr marL="0" indent="0">
              <a:buNone/>
            </a:pPr>
            <a:r>
              <a:rPr lang="de-DE" sz="2000" dirty="0"/>
              <a:t>E: Kartenlegende</a:t>
            </a:r>
          </a:p>
        </p:txBody>
      </p:sp>
      <p:pic>
        <p:nvPicPr>
          <p:cNvPr id="6" name="Grafik 5" descr="Ein Bild, das Text enthält.&#10;&#10;Automatisch generierte Beschreibung">
            <a:extLst>
              <a:ext uri="{FF2B5EF4-FFF2-40B4-BE49-F238E27FC236}">
                <a16:creationId xmlns:a16="http://schemas.microsoft.com/office/drawing/2014/main" id="{9CCC8159-AB70-41B6-BEFE-C791EF046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019" y="303591"/>
            <a:ext cx="2532702" cy="6334737"/>
          </a:xfrm>
          <a:prstGeom prst="rect">
            <a:avLst/>
          </a:prstGeom>
        </p:spPr>
      </p:pic>
    </p:spTree>
    <p:extLst>
      <p:ext uri="{BB962C8B-B14F-4D97-AF65-F5344CB8AC3E}">
        <p14:creationId xmlns:p14="http://schemas.microsoft.com/office/powerpoint/2010/main" val="518206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72695-6FEB-4F7F-A9D7-91428589B451}"/>
              </a:ext>
            </a:extLst>
          </p:cNvPr>
          <p:cNvSpPr>
            <a:spLocks noGrp="1"/>
          </p:cNvSpPr>
          <p:nvPr>
            <p:ph type="title"/>
          </p:nvPr>
        </p:nvSpPr>
        <p:spPr>
          <a:xfrm>
            <a:off x="838200" y="365125"/>
            <a:ext cx="10515600" cy="718087"/>
          </a:xfrm>
        </p:spPr>
        <p:txBody>
          <a:bodyPr>
            <a:normAutofit/>
          </a:bodyPr>
          <a:lstStyle/>
          <a:p>
            <a:r>
              <a:rPr lang="de-DE" sz="2000" b="1">
                <a:highlight>
                  <a:srgbClr val="FFFF00"/>
                </a:highlight>
              </a:rPr>
              <a:t>Schritt 2: Kartenlesen: Wo sind die Objekte? Wie viele sind es?  Wie sind sie verteilt? </a:t>
            </a:r>
            <a:br>
              <a:rPr lang="de-DE" sz="2000" b="1">
                <a:highlight>
                  <a:srgbClr val="FFFF00"/>
                </a:highlight>
              </a:rPr>
            </a:br>
            <a:r>
              <a:rPr lang="de-DE" sz="2000" b="1">
                <a:solidFill>
                  <a:srgbClr val="FF0000"/>
                </a:solidFill>
              </a:rPr>
              <a:t>Lösung zu Aufgabe 7:</a:t>
            </a:r>
            <a:endParaRPr lang="de-DE" sz="2000" dirty="0"/>
          </a:p>
        </p:txBody>
      </p:sp>
      <p:sp>
        <p:nvSpPr>
          <p:cNvPr id="9" name="Textfeld 8">
            <a:extLst>
              <a:ext uri="{FF2B5EF4-FFF2-40B4-BE49-F238E27FC236}">
                <a16:creationId xmlns:a16="http://schemas.microsoft.com/office/drawing/2014/main" id="{A93912B0-0661-4DCB-9449-A704C8806828}"/>
              </a:ext>
            </a:extLst>
          </p:cNvPr>
          <p:cNvSpPr txBox="1"/>
          <p:nvPr/>
        </p:nvSpPr>
        <p:spPr>
          <a:xfrm>
            <a:off x="838200" y="5134062"/>
            <a:ext cx="9979855" cy="307777"/>
          </a:xfrm>
          <a:prstGeom prst="rect">
            <a:avLst/>
          </a:prstGeom>
          <a:noFill/>
        </p:spPr>
        <p:txBody>
          <a:bodyPr wrap="square" rtlCol="0">
            <a:spAutoFit/>
          </a:bodyPr>
          <a:lstStyle/>
          <a:p>
            <a:r>
              <a:rPr lang="de-DE" sz="1400" u="sng"/>
              <a:t>Aufgabe 8: </a:t>
            </a:r>
            <a:r>
              <a:rPr lang="de-DE" sz="1400"/>
              <a:t>Finden Sie heraus, wo die die Folientreibhäuser bewirtschaftenden Arbeiterinnen, Arbeiter und Angestellten wohnen.</a:t>
            </a:r>
            <a:endParaRPr lang="de-DE" sz="1400" dirty="0"/>
          </a:p>
        </p:txBody>
      </p:sp>
      <p:pic>
        <p:nvPicPr>
          <p:cNvPr id="7" name="Inhaltsplatzhalter 6" descr="Ein Bild, das Text, Karte enthält.&#10;&#10;Automatisch generierte Beschreibung">
            <a:extLst>
              <a:ext uri="{FF2B5EF4-FFF2-40B4-BE49-F238E27FC236}">
                <a16:creationId xmlns:a16="http://schemas.microsoft.com/office/drawing/2014/main" id="{2C81EFE3-104D-4D90-AEB6-48769A5279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99009"/>
            <a:ext cx="5181600" cy="3473117"/>
          </a:xfrm>
        </p:spPr>
      </p:pic>
      <p:pic>
        <p:nvPicPr>
          <p:cNvPr id="13" name="Inhaltsplatzhalter 12" descr="Ein Bild, das Gras, draußen, Straße, Gebäude enthält.&#10;&#10;Automatisch generierte Beschreibung">
            <a:extLst>
              <a:ext uri="{FF2B5EF4-FFF2-40B4-BE49-F238E27FC236}">
                <a16:creationId xmlns:a16="http://schemas.microsoft.com/office/drawing/2014/main" id="{C59B7444-EAF8-477B-8D42-889EDC4DA7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1118" y="1499009"/>
            <a:ext cx="5041960" cy="3428833"/>
          </a:xfrm>
        </p:spPr>
      </p:pic>
    </p:spTree>
    <p:extLst>
      <p:ext uri="{BB962C8B-B14F-4D97-AF65-F5344CB8AC3E}">
        <p14:creationId xmlns:p14="http://schemas.microsoft.com/office/powerpoint/2010/main" val="3223466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170B-7C7F-4233-AFE6-5B4A5505DC3D}"/>
              </a:ext>
            </a:extLst>
          </p:cNvPr>
          <p:cNvSpPr>
            <a:spLocks noGrp="1"/>
          </p:cNvSpPr>
          <p:nvPr>
            <p:ph type="title"/>
          </p:nvPr>
        </p:nvSpPr>
        <p:spPr>
          <a:xfrm>
            <a:off x="838200" y="815925"/>
            <a:ext cx="10515600" cy="1434905"/>
          </a:xfrm>
        </p:spPr>
        <p:txBody>
          <a:bodyPr>
            <a:normAutofit fontScale="90000"/>
          </a:bodyPr>
          <a:lstStyle/>
          <a:p>
            <a:r>
              <a:rPr lang="de-DE" sz="1400" b="1" dirty="0">
                <a:highlight>
                  <a:srgbClr val="FFFF00"/>
                </a:highlight>
              </a:rPr>
              <a:t>Schritt 2: Kartenlesen: Wo sind die Objekte? Wie viele sind es?  Wie sind sie verteilt?</a:t>
            </a:r>
            <a:br>
              <a:rPr lang="de-DE" sz="1400" b="1" dirty="0">
                <a:highlight>
                  <a:srgbClr val="FFFF00"/>
                </a:highlight>
              </a:rPr>
            </a:br>
            <a:br>
              <a:rPr lang="de-DE" sz="1400" b="1" dirty="0">
                <a:highlight>
                  <a:srgbClr val="FFFF00"/>
                </a:highlight>
              </a:rPr>
            </a:br>
            <a:r>
              <a:rPr lang="de-DE" sz="1400" b="1" dirty="0"/>
              <a:t> </a:t>
            </a:r>
            <a:r>
              <a:rPr lang="de-DE" sz="1400" u="sng" dirty="0"/>
              <a:t>Aufgabe 8: </a:t>
            </a:r>
            <a:r>
              <a:rPr lang="de-DE" sz="1400" dirty="0"/>
              <a:t>Finden Sie heraus, wo die die Folientreibhäuser bewirtschaftenden Arbeiterinnen, Arbeiter und Angestellten wohnen.</a:t>
            </a:r>
            <a:br>
              <a:rPr lang="de-DE" sz="1400" dirty="0"/>
            </a:br>
            <a:br>
              <a:rPr lang="de-DE" sz="1400" dirty="0"/>
            </a:br>
            <a:r>
              <a:rPr lang="de-DE" sz="1400" b="1" dirty="0">
                <a:solidFill>
                  <a:srgbClr val="FF0000"/>
                </a:solidFill>
              </a:rPr>
              <a:t>Lösung zu Aufgabe 8:</a:t>
            </a:r>
            <a:br>
              <a:rPr lang="de-DE" sz="1400" b="1" dirty="0">
                <a:solidFill>
                  <a:srgbClr val="FF0000"/>
                </a:solidFill>
              </a:rPr>
            </a:br>
            <a:r>
              <a:rPr lang="de-DE" sz="1400" b="1" dirty="0"/>
              <a:t>Die Arbeiterinnen und Arbeiter wohnen nicht in für Plantagen üblichen Arbeitersiedlungen, sondern in der Stadt, wie die Kennzeichnung in der Atlaskarte zeigt.</a:t>
            </a:r>
            <a:br>
              <a:rPr lang="de-DE" sz="1400" b="1" dirty="0"/>
            </a:br>
            <a:br>
              <a:rPr lang="de-DE" sz="1400" b="1" dirty="0"/>
            </a:br>
            <a:r>
              <a:rPr lang="de-DE" sz="1400" b="1" dirty="0"/>
              <a:t>Die höheren Angestellten der Blumenfarmen haben ein eigenes, umzäuntes und bewachtes Wohngebiet in bevorzugter Lage auf einem kleinen längsgestreckten Bergrücken mit Akazienwald.</a:t>
            </a:r>
            <a:br>
              <a:rPr lang="de-DE" sz="1400" b="1" dirty="0">
                <a:solidFill>
                  <a:srgbClr val="FF0000"/>
                </a:solidFill>
              </a:rPr>
            </a:br>
            <a:endParaRPr lang="de-DE" sz="1400" b="1" dirty="0">
              <a:solidFill>
                <a:srgbClr val="FF0000"/>
              </a:solidFill>
            </a:endParaRPr>
          </a:p>
        </p:txBody>
      </p:sp>
      <p:pic>
        <p:nvPicPr>
          <p:cNvPr id="6" name="Inhaltsplatzhalter 5" descr="Ein Bild, das Text, Karte enthält.&#10;&#10;Automatisch generierte Beschreibung">
            <a:extLst>
              <a:ext uri="{FF2B5EF4-FFF2-40B4-BE49-F238E27FC236}">
                <a16:creationId xmlns:a16="http://schemas.microsoft.com/office/drawing/2014/main" id="{044ABA15-0C32-4050-8D47-F1FB1D00956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10126" y="2709925"/>
            <a:ext cx="2543175" cy="2057400"/>
          </a:xfrm>
        </p:spPr>
      </p:pic>
      <p:pic>
        <p:nvPicPr>
          <p:cNvPr id="8" name="Inhaltsplatzhalter 7">
            <a:extLst>
              <a:ext uri="{FF2B5EF4-FFF2-40B4-BE49-F238E27FC236}">
                <a16:creationId xmlns:a16="http://schemas.microsoft.com/office/drawing/2014/main" id="{D269F32C-AAD3-4497-84E4-CF1FA4D1D4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53916" y="2679758"/>
            <a:ext cx="1821069" cy="2087567"/>
          </a:xfrm>
        </p:spPr>
      </p:pic>
      <p:pic>
        <p:nvPicPr>
          <p:cNvPr id="14" name="Grafik 13" descr="Ein Bild, das Text, Karte enthält.&#10;&#10;Automatisch generierte Beschreibung">
            <a:extLst>
              <a:ext uri="{FF2B5EF4-FFF2-40B4-BE49-F238E27FC236}">
                <a16:creationId xmlns:a16="http://schemas.microsoft.com/office/drawing/2014/main" id="{CBF684E2-8256-41F1-98A0-736C7AA67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465" y="2528648"/>
            <a:ext cx="1821069" cy="4148280"/>
          </a:xfrm>
          <a:prstGeom prst="rect">
            <a:avLst/>
          </a:prstGeom>
        </p:spPr>
      </p:pic>
      <p:pic>
        <p:nvPicPr>
          <p:cNvPr id="18" name="Grafik 17">
            <a:extLst>
              <a:ext uri="{FF2B5EF4-FFF2-40B4-BE49-F238E27FC236}">
                <a16:creationId xmlns:a16="http://schemas.microsoft.com/office/drawing/2014/main" id="{99F995ED-E482-4E5B-9C04-BCBF89EFB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952" y="5226420"/>
            <a:ext cx="3057525" cy="719070"/>
          </a:xfrm>
          <a:prstGeom prst="rect">
            <a:avLst/>
          </a:prstGeom>
        </p:spPr>
      </p:pic>
      <p:cxnSp>
        <p:nvCxnSpPr>
          <p:cNvPr id="20" name="Gerade Verbindung mit Pfeil 19">
            <a:extLst>
              <a:ext uri="{FF2B5EF4-FFF2-40B4-BE49-F238E27FC236}">
                <a16:creationId xmlns:a16="http://schemas.microsoft.com/office/drawing/2014/main" id="{7AF4A111-A702-4276-96A5-3C5A9CE78D53}"/>
              </a:ext>
            </a:extLst>
          </p:cNvPr>
          <p:cNvCxnSpPr/>
          <p:nvPr/>
        </p:nvCxnSpPr>
        <p:spPr>
          <a:xfrm flipH="1">
            <a:off x="9974985" y="1735027"/>
            <a:ext cx="927477" cy="1106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Gerade Verbindung mit Pfeil 23">
            <a:extLst>
              <a:ext uri="{FF2B5EF4-FFF2-40B4-BE49-F238E27FC236}">
                <a16:creationId xmlns:a16="http://schemas.microsoft.com/office/drawing/2014/main" id="{0964A5B6-F357-4CBA-8EEC-346DF4D59A38}"/>
              </a:ext>
            </a:extLst>
          </p:cNvPr>
          <p:cNvCxnSpPr/>
          <p:nvPr/>
        </p:nvCxnSpPr>
        <p:spPr>
          <a:xfrm>
            <a:off x="2208628" y="2250830"/>
            <a:ext cx="858129" cy="9284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Gerade Verbindung mit Pfeil 27">
            <a:extLst>
              <a:ext uri="{FF2B5EF4-FFF2-40B4-BE49-F238E27FC236}">
                <a16:creationId xmlns:a16="http://schemas.microsoft.com/office/drawing/2014/main" id="{869A1837-4830-49AE-92DE-EFD8560B2D04}"/>
              </a:ext>
            </a:extLst>
          </p:cNvPr>
          <p:cNvCxnSpPr>
            <a:cxnSpLocks/>
          </p:cNvCxnSpPr>
          <p:nvPr/>
        </p:nvCxnSpPr>
        <p:spPr>
          <a:xfrm>
            <a:off x="6752492" y="4332849"/>
            <a:ext cx="1294228"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0" name="Gerade Verbindung mit Pfeil 29">
            <a:extLst>
              <a:ext uri="{FF2B5EF4-FFF2-40B4-BE49-F238E27FC236}">
                <a16:creationId xmlns:a16="http://schemas.microsoft.com/office/drawing/2014/main" id="{6B60EB58-7DC6-4E61-899B-ABAAA1F5DF4B}"/>
              </a:ext>
            </a:extLst>
          </p:cNvPr>
          <p:cNvCxnSpPr/>
          <p:nvPr/>
        </p:nvCxnSpPr>
        <p:spPr>
          <a:xfrm>
            <a:off x="3181713" y="3429000"/>
            <a:ext cx="2914286"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9943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062192-E3DD-45DE-815C-BE292986D7B1}"/>
              </a:ext>
            </a:extLst>
          </p:cNvPr>
          <p:cNvSpPr>
            <a:spLocks noGrp="1"/>
          </p:cNvSpPr>
          <p:nvPr>
            <p:ph type="title"/>
          </p:nvPr>
        </p:nvSpPr>
        <p:spPr>
          <a:xfrm>
            <a:off x="838200" y="668377"/>
            <a:ext cx="10515600" cy="1325563"/>
          </a:xfrm>
        </p:spPr>
        <p:txBody>
          <a:bodyPr>
            <a:normAutofit/>
          </a:bodyPr>
          <a:lstStyle/>
          <a:p>
            <a:pPr lvl="0" eaLnBrk="0" fontAlgn="base" hangingPunct="0">
              <a:spcAft>
                <a:spcPct val="0"/>
              </a:spcAft>
            </a:pPr>
            <a:r>
              <a:rPr lang="de-DE" altLang="de-DE" sz="1400" b="1">
                <a:highlight>
                  <a:srgbClr val="00FF00"/>
                </a:highlight>
                <a:latin typeface="Arial" panose="020B0604020202020204" pitchFamily="34" charset="0"/>
                <a:ea typeface="Calibri" panose="020F0502020204030204" pitchFamily="34" charset="0"/>
                <a:cs typeface="Times New Roman" panose="02020603050405020304" pitchFamily="18" charset="0"/>
              </a:rPr>
              <a:t>Schritt 3: Erklärung: Welche Bedingungen und Prozesse haben die Entstehung der Standorte/ Verteilungen/ Strukturen/Systeme verursacht?     </a:t>
            </a:r>
            <a:br>
              <a:rPr lang="de-DE" altLang="de-DE" sz="1400" b="1">
                <a:highlight>
                  <a:srgbClr val="00FF00"/>
                </a:highlight>
                <a:latin typeface="Arial" panose="020B0604020202020204" pitchFamily="34" charset="0"/>
                <a:ea typeface="Calibri" panose="020F0502020204030204" pitchFamily="34" charset="0"/>
                <a:cs typeface="Times New Roman" panose="02020603050405020304" pitchFamily="18" charset="0"/>
              </a:rPr>
            </a:br>
            <a:br>
              <a:rPr lang="de-DE" altLang="de-DE" sz="1400" b="1">
                <a:highlight>
                  <a:srgbClr val="00FF00"/>
                </a:highlight>
                <a:latin typeface="Arial" panose="020B0604020202020204" pitchFamily="34" charset="0"/>
                <a:ea typeface="Calibri" panose="020F0502020204030204" pitchFamily="34" charset="0"/>
                <a:cs typeface="Times New Roman" panose="02020603050405020304" pitchFamily="18" charset="0"/>
              </a:rPr>
            </a:br>
            <a:r>
              <a:rPr lang="de-DE" altLang="de-DE" sz="1400" b="1">
                <a:latin typeface="Arial" panose="020B0604020202020204" pitchFamily="34" charset="0"/>
                <a:ea typeface="Calibri" panose="020F0502020204030204" pitchFamily="34" charset="0"/>
                <a:cs typeface="Times New Roman" panose="02020603050405020304" pitchFamily="18" charset="0"/>
              </a:rPr>
              <a:t>Warum hat sich der Raum </a:t>
            </a:r>
            <a:r>
              <a:rPr lang="de-DE" altLang="de-DE" sz="1400" b="1" err="1">
                <a:latin typeface="Arial" panose="020B0604020202020204" pitchFamily="34" charset="0"/>
                <a:ea typeface="Calibri" panose="020F0502020204030204" pitchFamily="34" charset="0"/>
                <a:cs typeface="Times New Roman" panose="02020603050405020304" pitchFamily="18" charset="0"/>
              </a:rPr>
              <a:t>Naivasha</a:t>
            </a:r>
            <a:r>
              <a:rPr lang="de-DE" altLang="de-DE" sz="1400" b="1">
                <a:latin typeface="Arial" panose="020B0604020202020204" pitchFamily="34" charset="0"/>
                <a:ea typeface="Calibri" panose="020F0502020204030204" pitchFamily="34" charset="0"/>
                <a:cs typeface="Times New Roman" panose="02020603050405020304" pitchFamily="18" charset="0"/>
              </a:rPr>
              <a:t> zum größten Blumenanbaugebiet für  den europäischen Markt entwickelt?</a:t>
            </a:r>
            <a:br>
              <a:rPr lang="de-DE" altLang="de-DE" sz="1400">
                <a:highlight>
                  <a:srgbClr val="00FF00"/>
                </a:highlight>
                <a:latin typeface="Arial" panose="020B0604020202020204" pitchFamily="34" charset="0"/>
              </a:rPr>
            </a:br>
            <a:endParaRPr lang="de-DE" sz="1400"/>
          </a:p>
        </p:txBody>
      </p:sp>
      <p:sp>
        <p:nvSpPr>
          <p:cNvPr id="3" name="Inhaltsplatzhalter 2">
            <a:extLst>
              <a:ext uri="{FF2B5EF4-FFF2-40B4-BE49-F238E27FC236}">
                <a16:creationId xmlns:a16="http://schemas.microsoft.com/office/drawing/2014/main" id="{306A537D-AA3C-422B-B1E6-38256FC03FC0}"/>
              </a:ext>
            </a:extLst>
          </p:cNvPr>
          <p:cNvSpPr>
            <a:spLocks noGrp="1"/>
          </p:cNvSpPr>
          <p:nvPr>
            <p:ph sz="half" idx="1"/>
          </p:nvPr>
        </p:nvSpPr>
        <p:spPr>
          <a:xfrm>
            <a:off x="838200" y="2177456"/>
            <a:ext cx="5097780" cy="3795748"/>
          </a:xfrm>
        </p:spPr>
        <p:txBody>
          <a:bodyPr>
            <a:normAutofit/>
          </a:bodyPr>
          <a:lstStyle/>
          <a:p>
            <a:pPr marL="0" indent="0">
              <a:buNone/>
            </a:pPr>
            <a:r>
              <a:rPr lang="de-DE" sz="1700" b="1" dirty="0"/>
              <a:t>Was sich der Karte entnehmen lässt:</a:t>
            </a:r>
            <a:r>
              <a:rPr lang="de-DE" sz="1700" dirty="0"/>
              <a:t>	</a:t>
            </a:r>
          </a:p>
          <a:p>
            <a:r>
              <a:rPr lang="de-DE" sz="1700" dirty="0"/>
              <a:t>Es gibt ein großes Bewässerungspotential, den </a:t>
            </a:r>
            <a:r>
              <a:rPr lang="de-DE" sz="1700" dirty="0" err="1"/>
              <a:t>Naivashasee</a:t>
            </a:r>
            <a:r>
              <a:rPr lang="de-DE" sz="1700" dirty="0"/>
              <a:t>, den </a:t>
            </a:r>
            <a:r>
              <a:rPr lang="de-DE" sz="1700" dirty="0" err="1"/>
              <a:t>Karatifluss</a:t>
            </a:r>
            <a:r>
              <a:rPr lang="de-DE" sz="1700" dirty="0"/>
              <a:t>, der am Rande des Flower Business Park entlang fließt. </a:t>
            </a:r>
          </a:p>
          <a:p>
            <a:r>
              <a:rPr lang="de-DE" sz="1700" dirty="0"/>
              <a:t>Es gibt –außer im östlichen Kleinbauerngebiet  mit ländlichen  Streusiedlungen- (aus historischen Gründen) wenig besiedeltes Großfarmland, in dem große Flächen bereitgestellt  werden können. </a:t>
            </a:r>
          </a:p>
          <a:p>
            <a:r>
              <a:rPr lang="de-DE" sz="1700" dirty="0"/>
              <a:t>Es gibt mit der Nakuru-Nairobi-Road eine Fernverkehrsstraße nach Nairobi.</a:t>
            </a:r>
          </a:p>
          <a:p>
            <a:r>
              <a:rPr lang="de-DE" sz="1700" dirty="0"/>
              <a:t>Es gibt durch die Nähe zur Stadt </a:t>
            </a:r>
            <a:r>
              <a:rPr lang="de-DE" sz="1700" dirty="0" err="1"/>
              <a:t>Naivasha</a:t>
            </a:r>
            <a:r>
              <a:rPr lang="de-DE" sz="1700" dirty="0"/>
              <a:t> ein großes Arbeitskräftepotential</a:t>
            </a:r>
          </a:p>
        </p:txBody>
      </p:sp>
      <p:sp>
        <p:nvSpPr>
          <p:cNvPr id="4" name="Inhaltsplatzhalter 3">
            <a:extLst>
              <a:ext uri="{FF2B5EF4-FFF2-40B4-BE49-F238E27FC236}">
                <a16:creationId xmlns:a16="http://schemas.microsoft.com/office/drawing/2014/main" id="{8C20859A-2A21-4301-8358-35FEF5B20B46}"/>
              </a:ext>
            </a:extLst>
          </p:cNvPr>
          <p:cNvSpPr>
            <a:spLocks noGrp="1"/>
          </p:cNvSpPr>
          <p:nvPr>
            <p:ph sz="half" idx="2"/>
          </p:nvPr>
        </p:nvSpPr>
        <p:spPr>
          <a:xfrm>
            <a:off x="6256020" y="2177456"/>
            <a:ext cx="5097780" cy="3795748"/>
          </a:xfrm>
        </p:spPr>
        <p:txBody>
          <a:bodyPr>
            <a:normAutofit/>
          </a:bodyPr>
          <a:lstStyle/>
          <a:p>
            <a:r>
              <a:rPr lang="de-DE" sz="1300" b="1" dirty="0"/>
              <a:t>Was sich  nicht der Karte entnehmen lässt:</a:t>
            </a:r>
          </a:p>
          <a:p>
            <a:r>
              <a:rPr lang="de-DE" sz="1300" dirty="0"/>
              <a:t>Die Höhenlage von 1.900 m (Kalttropen) bewirkt ganzjährig ausgeglichene Temperaturen von 17-20° C und eine Ozon-Einstrahlung, die die Farbgebung der Rosen begünstigt.</a:t>
            </a:r>
          </a:p>
          <a:p>
            <a:r>
              <a:rPr lang="de-DE" sz="1300" dirty="0"/>
              <a:t>Die Lage in den inneren Tropen  sorgt für geringe jahreszeitliche Temperaturunterschiede und verbunden mit dem Wasserdargebot für ganzjährige Produktion.</a:t>
            </a:r>
          </a:p>
          <a:p>
            <a:r>
              <a:rPr lang="de-DE" sz="1300" dirty="0"/>
              <a:t>Die Entfernung bis zum Flughafen Nairobi beträgt nur 80 km. Von dort  gehen täglich Frachtmaschinen nach Europa (Amsterdam und Frankfurt).</a:t>
            </a:r>
          </a:p>
          <a:p>
            <a:r>
              <a:rPr lang="de-DE" sz="1300" dirty="0"/>
              <a:t>Durch die Schulpflicht in Kenia hat die jetzige Arbeitergeneration i.d.R. eine achtjährige Schulausbildung.</a:t>
            </a:r>
          </a:p>
          <a:p>
            <a:r>
              <a:rPr lang="de-DE" sz="1300" dirty="0"/>
              <a:t>Durch die benachbarten Geothermie-Kraftwerke gibt es eine gesicherte Stromversorgung.</a:t>
            </a:r>
          </a:p>
          <a:p>
            <a:r>
              <a:rPr lang="de-DE" sz="1300" dirty="0"/>
              <a:t>Als Folge der Kolonialgeschichte gehört(e) das Land weißen Großgrundbesitzern mit Investitionsmöglichkeiten.</a:t>
            </a:r>
          </a:p>
          <a:p>
            <a:endParaRPr lang="de-DE" sz="1300" dirty="0"/>
          </a:p>
          <a:p>
            <a:endParaRPr lang="de-DE" sz="1300" dirty="0"/>
          </a:p>
        </p:txBody>
      </p:sp>
    </p:spTree>
    <p:extLst>
      <p:ext uri="{BB962C8B-B14F-4D97-AF65-F5344CB8AC3E}">
        <p14:creationId xmlns:p14="http://schemas.microsoft.com/office/powerpoint/2010/main" val="2695484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C4B7E-7950-4E35-B84F-02BE7FB101C3}"/>
              </a:ext>
            </a:extLst>
          </p:cNvPr>
          <p:cNvSpPr>
            <a:spLocks noGrp="1"/>
          </p:cNvSpPr>
          <p:nvPr>
            <p:ph type="title"/>
          </p:nvPr>
        </p:nvSpPr>
        <p:spPr>
          <a:xfrm>
            <a:off x="838200" y="365126"/>
            <a:ext cx="10515600" cy="745218"/>
          </a:xfrm>
        </p:spPr>
        <p:txBody>
          <a:bodyPr>
            <a:normAutofit/>
          </a:bodyPr>
          <a:lstStyle/>
          <a:p>
            <a:pPr algn="ctr"/>
            <a:r>
              <a:rPr lang="de-DE" sz="2400" b="1"/>
              <a:t>Das System der geographischen Karteninterpretation nach A. Hüttermann (1992)</a:t>
            </a:r>
            <a:endParaRPr lang="de-DE" sz="2400" b="1" dirty="0"/>
          </a:p>
        </p:txBody>
      </p:sp>
      <p:pic>
        <p:nvPicPr>
          <p:cNvPr id="5" name="Inhaltsplatzhalter 4" descr="Ein Bild, das Screenshot enthält.&#10;&#10;Automatisch generierte Beschreibung">
            <a:extLst>
              <a:ext uri="{FF2B5EF4-FFF2-40B4-BE49-F238E27FC236}">
                <a16:creationId xmlns:a16="http://schemas.microsoft.com/office/drawing/2014/main" id="{637C1383-B1A5-4899-A344-DFF18EBD9A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800" y="1184988"/>
            <a:ext cx="8127196" cy="5420286"/>
          </a:xfrm>
        </p:spPr>
      </p:pic>
    </p:spTree>
    <p:extLst>
      <p:ext uri="{BB962C8B-B14F-4D97-AF65-F5344CB8AC3E}">
        <p14:creationId xmlns:p14="http://schemas.microsoft.com/office/powerpoint/2010/main" val="276202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CCEA01C-A00D-4E84-A825-4FFD85481A86}"/>
              </a:ext>
            </a:extLst>
          </p:cNvPr>
          <p:cNvSpPr>
            <a:spLocks noGrp="1"/>
          </p:cNvSpPr>
          <p:nvPr>
            <p:ph type="title"/>
          </p:nvPr>
        </p:nvSpPr>
        <p:spPr>
          <a:xfrm>
            <a:off x="968023" y="1369938"/>
            <a:ext cx="3479503" cy="4114800"/>
          </a:xfrm>
        </p:spPr>
        <p:txBody>
          <a:bodyPr vert="horz" lIns="91440" tIns="45720" rIns="91440" bIns="45720" rtlCol="0" anchor="ctr">
            <a:normAutofit/>
          </a:bodyPr>
          <a:lstStyle/>
          <a:p>
            <a:pPr marL="0" indent="0"/>
            <a:r>
              <a:rPr lang="de-DE" sz="2000" b="1" dirty="0"/>
              <a:t>A: Kartentyp</a:t>
            </a:r>
            <a:br>
              <a:rPr lang="de-DE" sz="2000" b="1" dirty="0"/>
            </a:br>
            <a:r>
              <a:rPr lang="de-DE" sz="2000" b="1" dirty="0"/>
              <a:t>B: Kartenüberschrift/Titel</a:t>
            </a:r>
            <a:br>
              <a:rPr lang="de-DE" sz="2000" b="1" dirty="0"/>
            </a:br>
            <a:r>
              <a:rPr lang="de-DE" sz="2000" b="1" dirty="0"/>
              <a:t>C: Maßstab</a:t>
            </a:r>
            <a:br>
              <a:rPr lang="de-DE" sz="2000" b="1" dirty="0"/>
            </a:br>
            <a:r>
              <a:rPr lang="de-DE" sz="2000" b="1" dirty="0"/>
              <a:t>D: Räumliche Einordnung</a:t>
            </a:r>
            <a:br>
              <a:rPr lang="de-DE" sz="2000" b="1" dirty="0"/>
            </a:br>
            <a:r>
              <a:rPr lang="de-DE" sz="2000" b="1" dirty="0"/>
              <a:t>E: Kartenlegende</a:t>
            </a:r>
            <a:br>
              <a:rPr lang="de-DE" sz="4400" dirty="0"/>
            </a:br>
            <a:endParaRPr lang="en-US" sz="4400" kern="1200" dirty="0">
              <a:solidFill>
                <a:schemeClr val="tx1"/>
              </a:solidFill>
              <a:latin typeface="+mj-lt"/>
              <a:ea typeface="+mj-ea"/>
              <a:cs typeface="+mj-cs"/>
            </a:endParaRPr>
          </a:p>
        </p:txBody>
      </p:sp>
      <p:cxnSp>
        <p:nvCxnSpPr>
          <p:cNvPr id="24" name="Straight Connector 23">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B6D9A078-DC0D-4B7A-B290-FAC3D59FE790}"/>
              </a:ext>
            </a:extLst>
          </p:cNvPr>
          <p:cNvSpPr>
            <a:spLocks noGrp="1"/>
          </p:cNvSpPr>
          <p:nvPr>
            <p:ph type="body" sz="half" idx="2"/>
          </p:nvPr>
        </p:nvSpPr>
        <p:spPr>
          <a:xfrm>
            <a:off x="4742419" y="1369938"/>
            <a:ext cx="3651295" cy="4114800"/>
          </a:xfrm>
        </p:spPr>
        <p:txBody>
          <a:bodyPr vert="horz" lIns="91440" tIns="45720" rIns="91440" bIns="45720" rtlCol="0" anchor="ctr">
            <a:normAutofit fontScale="92500" lnSpcReduction="20000"/>
          </a:bodyPr>
          <a:lstStyle/>
          <a:p>
            <a:r>
              <a:rPr lang="de-DE" dirty="0"/>
              <a:t>A: Es handelt sich um eine thematische  Karte.</a:t>
            </a:r>
          </a:p>
          <a:p>
            <a:r>
              <a:rPr lang="de-DE" dirty="0"/>
              <a:t>B: </a:t>
            </a:r>
            <a:r>
              <a:rPr lang="de-DE" dirty="0" err="1"/>
              <a:t>Naivasha</a:t>
            </a:r>
            <a:r>
              <a:rPr lang="de-DE" dirty="0"/>
              <a:t> (Kenia) Rosenanbau für  den EU- Markt</a:t>
            </a:r>
          </a:p>
          <a:p>
            <a:pPr>
              <a:lnSpc>
                <a:spcPct val="120000"/>
              </a:lnSpc>
            </a:pPr>
            <a:r>
              <a:rPr lang="de-DE" dirty="0"/>
              <a:t>C: 1 : 75 000  1 cm = 750 m</a:t>
            </a:r>
          </a:p>
          <a:p>
            <a:r>
              <a:rPr lang="de-DE" dirty="0"/>
              <a:t>Kartenausschnitt 15 cm x 9 cm:  11.25 km x 6,75 km</a:t>
            </a:r>
          </a:p>
          <a:p>
            <a:r>
              <a:rPr lang="de-DE" dirty="0"/>
              <a:t>D: 0° 42‘ südlich des Äquators, 36° östl. Länge: </a:t>
            </a:r>
          </a:p>
          <a:p>
            <a:r>
              <a:rPr lang="de-DE" dirty="0"/>
              <a:t>Es ist eine äquatornahe Region auf dem Längengrad von Jerusalem.</a:t>
            </a:r>
          </a:p>
          <a:p>
            <a:r>
              <a:rPr lang="de-DE" dirty="0"/>
              <a:t>E: Es gibt </a:t>
            </a:r>
            <a:r>
              <a:rPr lang="de-DE" dirty="0">
                <a:highlight>
                  <a:srgbClr val="FFFF00"/>
                </a:highlight>
              </a:rPr>
              <a:t>5</a:t>
            </a:r>
            <a:r>
              <a:rPr lang="de-DE" b="1" dirty="0">
                <a:highlight>
                  <a:srgbClr val="FFFF00"/>
                </a:highlight>
              </a:rPr>
              <a:t> </a:t>
            </a:r>
            <a:r>
              <a:rPr lang="de-DE" dirty="0">
                <a:highlight>
                  <a:srgbClr val="FFFF00"/>
                </a:highlight>
              </a:rPr>
              <a:t>Flächensignaturen </a:t>
            </a:r>
            <a:r>
              <a:rPr lang="de-DE" dirty="0"/>
              <a:t>zur Natur- und Kulturlandschaft </a:t>
            </a:r>
          </a:p>
          <a:p>
            <a:r>
              <a:rPr lang="de-DE" dirty="0"/>
              <a:t>Die </a:t>
            </a:r>
            <a:r>
              <a:rPr lang="de-DE" dirty="0">
                <a:highlight>
                  <a:srgbClr val="00FFFF"/>
                </a:highlight>
              </a:rPr>
              <a:t>2 Liniensignaturen </a:t>
            </a:r>
            <a:r>
              <a:rPr lang="de-DE" dirty="0"/>
              <a:t>beinhalten zwei Verkehrswegetypen. Es fehlen die Fließgewässer.</a:t>
            </a:r>
          </a:p>
          <a:p>
            <a:r>
              <a:rPr lang="de-DE" dirty="0"/>
              <a:t>Es gibt </a:t>
            </a:r>
            <a:r>
              <a:rPr lang="de-DE" dirty="0">
                <a:highlight>
                  <a:srgbClr val="00FF00"/>
                </a:highlight>
              </a:rPr>
              <a:t>8 Punktsignaturen</a:t>
            </a:r>
            <a:endParaRPr lang="en-US" sz="2200" dirty="0">
              <a:highlight>
                <a:srgbClr val="00FF00"/>
              </a:highlight>
            </a:endParaRPr>
          </a:p>
        </p:txBody>
      </p:sp>
      <p:sp>
        <p:nvSpPr>
          <p:cNvPr id="31" name="Textfeld 30">
            <a:extLst>
              <a:ext uri="{FF2B5EF4-FFF2-40B4-BE49-F238E27FC236}">
                <a16:creationId xmlns:a16="http://schemas.microsoft.com/office/drawing/2014/main" id="{F2C82920-B94F-42B2-83B1-9FBD650A9508}"/>
              </a:ext>
            </a:extLst>
          </p:cNvPr>
          <p:cNvSpPr txBox="1"/>
          <p:nvPr/>
        </p:nvSpPr>
        <p:spPr>
          <a:xfrm>
            <a:off x="1166070" y="1300294"/>
            <a:ext cx="3255069" cy="1077218"/>
          </a:xfrm>
          <a:prstGeom prst="rect">
            <a:avLst/>
          </a:prstGeom>
          <a:noFill/>
        </p:spPr>
        <p:txBody>
          <a:bodyPr wrap="square" rtlCol="0">
            <a:spAutoFit/>
          </a:bodyPr>
          <a:lstStyle/>
          <a:p>
            <a:r>
              <a:rPr lang="de-DE" sz="3200" dirty="0"/>
              <a:t>Schritt 1: Studium der Kartenlegende</a:t>
            </a:r>
          </a:p>
        </p:txBody>
      </p:sp>
      <p:pic>
        <p:nvPicPr>
          <p:cNvPr id="33" name="Grafik 32" descr="Ein Bild, das Text enthält.&#10;&#10;Automatisch generierte Beschreibung">
            <a:extLst>
              <a:ext uri="{FF2B5EF4-FFF2-40B4-BE49-F238E27FC236}">
                <a16:creationId xmlns:a16="http://schemas.microsoft.com/office/drawing/2014/main" id="{4E54D245-4696-4646-A777-94A3D72DC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3771" y="1134032"/>
            <a:ext cx="1770908" cy="4586611"/>
          </a:xfrm>
          <a:prstGeom prst="rect">
            <a:avLst/>
          </a:prstGeom>
        </p:spPr>
      </p:pic>
      <p:cxnSp>
        <p:nvCxnSpPr>
          <p:cNvPr id="44" name="Gerade Verbindung mit Pfeil 43">
            <a:extLst>
              <a:ext uri="{FF2B5EF4-FFF2-40B4-BE49-F238E27FC236}">
                <a16:creationId xmlns:a16="http://schemas.microsoft.com/office/drawing/2014/main" id="{B3CEC636-BE91-496B-A23C-43EB8660E1B6}"/>
              </a:ext>
            </a:extLst>
          </p:cNvPr>
          <p:cNvCxnSpPr>
            <a:cxnSpLocks/>
          </p:cNvCxnSpPr>
          <p:nvPr/>
        </p:nvCxnSpPr>
        <p:spPr>
          <a:xfrm flipV="1">
            <a:off x="7765700" y="1949395"/>
            <a:ext cx="1468068" cy="217706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6" name="Gerade Verbindung mit Pfeil 45">
            <a:extLst>
              <a:ext uri="{FF2B5EF4-FFF2-40B4-BE49-F238E27FC236}">
                <a16:creationId xmlns:a16="http://schemas.microsoft.com/office/drawing/2014/main" id="{4ED60AD7-9A06-4BEA-8C88-89EE9A3F2B8C}"/>
              </a:ext>
            </a:extLst>
          </p:cNvPr>
          <p:cNvCxnSpPr>
            <a:cxnSpLocks/>
          </p:cNvCxnSpPr>
          <p:nvPr/>
        </p:nvCxnSpPr>
        <p:spPr>
          <a:xfrm flipV="1">
            <a:off x="7886395" y="2281807"/>
            <a:ext cx="1347375" cy="18341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8" name="Gerade Verbindung mit Pfeil 47">
            <a:extLst>
              <a:ext uri="{FF2B5EF4-FFF2-40B4-BE49-F238E27FC236}">
                <a16:creationId xmlns:a16="http://schemas.microsoft.com/office/drawing/2014/main" id="{78E800FE-7581-4E00-B659-12E78C30788F}"/>
              </a:ext>
            </a:extLst>
          </p:cNvPr>
          <p:cNvCxnSpPr>
            <a:cxnSpLocks/>
          </p:cNvCxnSpPr>
          <p:nvPr/>
        </p:nvCxnSpPr>
        <p:spPr>
          <a:xfrm flipV="1">
            <a:off x="7997741" y="2483141"/>
            <a:ext cx="1236029" cy="163278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50" name="Gerade Verbindung mit Pfeil 49">
            <a:extLst>
              <a:ext uri="{FF2B5EF4-FFF2-40B4-BE49-F238E27FC236}">
                <a16:creationId xmlns:a16="http://schemas.microsoft.com/office/drawing/2014/main" id="{61AC4432-A2BF-4ECC-8C27-22CD2076ECF8}"/>
              </a:ext>
            </a:extLst>
          </p:cNvPr>
          <p:cNvCxnSpPr>
            <a:cxnSpLocks/>
          </p:cNvCxnSpPr>
          <p:nvPr/>
        </p:nvCxnSpPr>
        <p:spPr>
          <a:xfrm flipV="1">
            <a:off x="8109187" y="2692867"/>
            <a:ext cx="1124583" cy="142305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52" name="Gerade Verbindung mit Pfeil 51">
            <a:extLst>
              <a:ext uri="{FF2B5EF4-FFF2-40B4-BE49-F238E27FC236}">
                <a16:creationId xmlns:a16="http://schemas.microsoft.com/office/drawing/2014/main" id="{8ECA1E24-F1C0-44A6-AFC4-28AB3EC1E488}"/>
              </a:ext>
            </a:extLst>
          </p:cNvPr>
          <p:cNvCxnSpPr/>
          <p:nvPr/>
        </p:nvCxnSpPr>
        <p:spPr>
          <a:xfrm>
            <a:off x="8393714" y="4209028"/>
            <a:ext cx="840056" cy="14610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54" name="Gerade Verbindung mit Pfeil 53">
            <a:extLst>
              <a:ext uri="{FF2B5EF4-FFF2-40B4-BE49-F238E27FC236}">
                <a16:creationId xmlns:a16="http://schemas.microsoft.com/office/drawing/2014/main" id="{255DB63E-B5FD-4C02-9504-51973CB11838}"/>
              </a:ext>
            </a:extLst>
          </p:cNvPr>
          <p:cNvCxnSpPr/>
          <p:nvPr/>
        </p:nvCxnSpPr>
        <p:spPr>
          <a:xfrm>
            <a:off x="7902429" y="4675163"/>
            <a:ext cx="1331340" cy="323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Gerade Verbindung mit Pfeil 55">
            <a:extLst>
              <a:ext uri="{FF2B5EF4-FFF2-40B4-BE49-F238E27FC236}">
                <a16:creationId xmlns:a16="http://schemas.microsoft.com/office/drawing/2014/main" id="{76CFF7BC-E1CB-4EED-94E6-DF6412ECE205}"/>
              </a:ext>
            </a:extLst>
          </p:cNvPr>
          <p:cNvCxnSpPr/>
          <p:nvPr/>
        </p:nvCxnSpPr>
        <p:spPr>
          <a:xfrm>
            <a:off x="7751428" y="4821269"/>
            <a:ext cx="1482340" cy="351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Gerade Verbindung mit Pfeil 57">
            <a:extLst>
              <a:ext uri="{FF2B5EF4-FFF2-40B4-BE49-F238E27FC236}">
                <a16:creationId xmlns:a16="http://schemas.microsoft.com/office/drawing/2014/main" id="{DE42808E-00CF-47A7-BAED-4AB258616DF1}"/>
              </a:ext>
            </a:extLst>
          </p:cNvPr>
          <p:cNvCxnSpPr/>
          <p:nvPr/>
        </p:nvCxnSpPr>
        <p:spPr>
          <a:xfrm flipV="1">
            <a:off x="6845417" y="4764963"/>
            <a:ext cx="2474752" cy="55360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0" name="Gerade Verbindung mit Pfeil 59">
            <a:extLst>
              <a:ext uri="{FF2B5EF4-FFF2-40B4-BE49-F238E27FC236}">
                <a16:creationId xmlns:a16="http://schemas.microsoft.com/office/drawing/2014/main" id="{B3705D96-3363-4E89-9B11-6EFAF8181C9A}"/>
              </a:ext>
            </a:extLst>
          </p:cNvPr>
          <p:cNvCxnSpPr/>
          <p:nvPr/>
        </p:nvCxnSpPr>
        <p:spPr>
          <a:xfrm flipV="1">
            <a:off x="6845417" y="4529057"/>
            <a:ext cx="2474751" cy="64340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2" name="Gerade Verbindung mit Pfeil 61">
            <a:extLst>
              <a:ext uri="{FF2B5EF4-FFF2-40B4-BE49-F238E27FC236}">
                <a16:creationId xmlns:a16="http://schemas.microsoft.com/office/drawing/2014/main" id="{AB23CA03-E74E-4663-BD12-084CD1931952}"/>
              </a:ext>
            </a:extLst>
          </p:cNvPr>
          <p:cNvCxnSpPr/>
          <p:nvPr/>
        </p:nvCxnSpPr>
        <p:spPr>
          <a:xfrm flipV="1">
            <a:off x="6845416" y="3888955"/>
            <a:ext cx="2474751" cy="11937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4" name="Gerade Verbindung mit Pfeil 63">
            <a:extLst>
              <a:ext uri="{FF2B5EF4-FFF2-40B4-BE49-F238E27FC236}">
                <a16:creationId xmlns:a16="http://schemas.microsoft.com/office/drawing/2014/main" id="{1FCFF539-D830-493B-9B2D-32C149F626BF}"/>
              </a:ext>
            </a:extLst>
          </p:cNvPr>
          <p:cNvCxnSpPr/>
          <p:nvPr/>
        </p:nvCxnSpPr>
        <p:spPr>
          <a:xfrm flipV="1">
            <a:off x="6871813" y="3653049"/>
            <a:ext cx="2507079" cy="142961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6" name="Gerade Verbindung mit Pfeil 65">
            <a:extLst>
              <a:ext uri="{FF2B5EF4-FFF2-40B4-BE49-F238E27FC236}">
                <a16:creationId xmlns:a16="http://schemas.microsoft.com/office/drawing/2014/main" id="{8418F781-4688-41CD-AFAF-15786CA73800}"/>
              </a:ext>
            </a:extLst>
          </p:cNvPr>
          <p:cNvCxnSpPr/>
          <p:nvPr/>
        </p:nvCxnSpPr>
        <p:spPr>
          <a:xfrm flipV="1">
            <a:off x="6871813" y="3417143"/>
            <a:ext cx="2507078" cy="166551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8" name="Gerade Verbindung mit Pfeil 67">
            <a:extLst>
              <a:ext uri="{FF2B5EF4-FFF2-40B4-BE49-F238E27FC236}">
                <a16:creationId xmlns:a16="http://schemas.microsoft.com/office/drawing/2014/main" id="{F5C93FAA-A3EE-4347-A1A1-93B76576840E}"/>
              </a:ext>
            </a:extLst>
          </p:cNvPr>
          <p:cNvCxnSpPr/>
          <p:nvPr/>
        </p:nvCxnSpPr>
        <p:spPr>
          <a:xfrm flipV="1">
            <a:off x="6871812" y="3239917"/>
            <a:ext cx="2474751" cy="184274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70" name="Gerade Verbindung mit Pfeil 69">
            <a:extLst>
              <a:ext uri="{FF2B5EF4-FFF2-40B4-BE49-F238E27FC236}">
                <a16:creationId xmlns:a16="http://schemas.microsoft.com/office/drawing/2014/main" id="{D56583F1-9169-4C89-BD31-02C705E7A3F6}"/>
              </a:ext>
            </a:extLst>
          </p:cNvPr>
          <p:cNvCxnSpPr/>
          <p:nvPr/>
        </p:nvCxnSpPr>
        <p:spPr>
          <a:xfrm flipV="1">
            <a:off x="6871811" y="3004011"/>
            <a:ext cx="2448356" cy="202518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72" name="Gerade Verbindung mit Pfeil 71">
            <a:extLst>
              <a:ext uri="{FF2B5EF4-FFF2-40B4-BE49-F238E27FC236}">
                <a16:creationId xmlns:a16="http://schemas.microsoft.com/office/drawing/2014/main" id="{29359981-AF00-4DE8-853B-34921A70FA4F}"/>
              </a:ext>
            </a:extLst>
          </p:cNvPr>
          <p:cNvCxnSpPr/>
          <p:nvPr/>
        </p:nvCxnSpPr>
        <p:spPr>
          <a:xfrm flipV="1">
            <a:off x="6871810" y="1575883"/>
            <a:ext cx="2448356" cy="350677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4423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Ein Bild, das draußen, Gras, Feld, Baum enthält.&#10;&#10;Automatisch generierte Beschreibung">
            <a:extLst>
              <a:ext uri="{FF2B5EF4-FFF2-40B4-BE49-F238E27FC236}">
                <a16:creationId xmlns:a16="http://schemas.microsoft.com/office/drawing/2014/main" id="{28555482-3D32-4760-ABA3-7772BB3BF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763" y="4541838"/>
            <a:ext cx="2741613" cy="1954213"/>
          </a:xfrm>
          <a:prstGeom prst="rect">
            <a:avLst/>
          </a:prstGeom>
        </p:spPr>
      </p:pic>
      <p:sp>
        <p:nvSpPr>
          <p:cNvPr id="20" name="Textfeld 19">
            <a:extLst>
              <a:ext uri="{FF2B5EF4-FFF2-40B4-BE49-F238E27FC236}">
                <a16:creationId xmlns:a16="http://schemas.microsoft.com/office/drawing/2014/main" id="{5F8F1F14-C43D-48C9-B00C-029E2561A2C2}"/>
              </a:ext>
            </a:extLst>
          </p:cNvPr>
          <p:cNvSpPr txBox="1"/>
          <p:nvPr/>
        </p:nvSpPr>
        <p:spPr>
          <a:xfrm>
            <a:off x="694267" y="812800"/>
            <a:ext cx="1259946" cy="1477328"/>
          </a:xfrm>
          <a:prstGeom prst="rect">
            <a:avLst/>
          </a:prstGeom>
          <a:noFill/>
        </p:spPr>
        <p:txBody>
          <a:bodyPr wrap="square" rtlCol="0">
            <a:spAutoFit/>
          </a:bodyPr>
          <a:lstStyle/>
          <a:p>
            <a:r>
              <a:rPr lang="de-DE" b="1" dirty="0"/>
              <a:t>Ordnen Sie</a:t>
            </a:r>
          </a:p>
          <a:p>
            <a:r>
              <a:rPr lang="de-DE" b="1" dirty="0"/>
              <a:t>die Fotos</a:t>
            </a:r>
          </a:p>
          <a:p>
            <a:r>
              <a:rPr lang="de-DE" b="1" dirty="0"/>
              <a:t>der</a:t>
            </a:r>
          </a:p>
          <a:p>
            <a:r>
              <a:rPr lang="de-DE" b="1" dirty="0"/>
              <a:t>Legende zu.</a:t>
            </a:r>
          </a:p>
        </p:txBody>
      </p:sp>
      <p:sp>
        <p:nvSpPr>
          <p:cNvPr id="21" name="Textfeld 20">
            <a:extLst>
              <a:ext uri="{FF2B5EF4-FFF2-40B4-BE49-F238E27FC236}">
                <a16:creationId xmlns:a16="http://schemas.microsoft.com/office/drawing/2014/main" id="{CD757FF4-FD15-4F5B-B3B9-886D6B7D1EFD}"/>
              </a:ext>
            </a:extLst>
          </p:cNvPr>
          <p:cNvSpPr txBox="1"/>
          <p:nvPr/>
        </p:nvSpPr>
        <p:spPr>
          <a:xfrm>
            <a:off x="3259667" y="2040493"/>
            <a:ext cx="242358" cy="369332"/>
          </a:xfrm>
          <a:prstGeom prst="rect">
            <a:avLst/>
          </a:prstGeom>
          <a:noFill/>
        </p:spPr>
        <p:txBody>
          <a:bodyPr wrap="square" rtlCol="0">
            <a:spAutoFit/>
          </a:bodyPr>
          <a:lstStyle/>
          <a:p>
            <a:r>
              <a:rPr lang="de-DE" dirty="0"/>
              <a:t>1</a:t>
            </a:r>
          </a:p>
        </p:txBody>
      </p:sp>
      <p:sp>
        <p:nvSpPr>
          <p:cNvPr id="22" name="Textfeld 21">
            <a:extLst>
              <a:ext uri="{FF2B5EF4-FFF2-40B4-BE49-F238E27FC236}">
                <a16:creationId xmlns:a16="http://schemas.microsoft.com/office/drawing/2014/main" id="{0F0A5317-067A-4AD1-A307-C96491CF54AE}"/>
              </a:ext>
            </a:extLst>
          </p:cNvPr>
          <p:cNvSpPr txBox="1"/>
          <p:nvPr/>
        </p:nvSpPr>
        <p:spPr>
          <a:xfrm>
            <a:off x="6315075" y="2040493"/>
            <a:ext cx="225424" cy="369332"/>
          </a:xfrm>
          <a:prstGeom prst="rect">
            <a:avLst/>
          </a:prstGeom>
          <a:noFill/>
        </p:spPr>
        <p:txBody>
          <a:bodyPr wrap="square" rtlCol="0">
            <a:spAutoFit/>
          </a:bodyPr>
          <a:lstStyle/>
          <a:p>
            <a:r>
              <a:rPr lang="de-DE" dirty="0"/>
              <a:t>2</a:t>
            </a:r>
          </a:p>
        </p:txBody>
      </p:sp>
      <p:sp>
        <p:nvSpPr>
          <p:cNvPr id="23" name="Textfeld 22">
            <a:extLst>
              <a:ext uri="{FF2B5EF4-FFF2-40B4-BE49-F238E27FC236}">
                <a16:creationId xmlns:a16="http://schemas.microsoft.com/office/drawing/2014/main" id="{B12F893D-0946-4E00-BCA2-0E3E1D1BF7B9}"/>
              </a:ext>
            </a:extLst>
          </p:cNvPr>
          <p:cNvSpPr txBox="1"/>
          <p:nvPr/>
        </p:nvSpPr>
        <p:spPr>
          <a:xfrm>
            <a:off x="3259667" y="4131733"/>
            <a:ext cx="242358" cy="369332"/>
          </a:xfrm>
          <a:prstGeom prst="rect">
            <a:avLst/>
          </a:prstGeom>
          <a:noFill/>
        </p:spPr>
        <p:txBody>
          <a:bodyPr wrap="square" rtlCol="0">
            <a:spAutoFit/>
          </a:bodyPr>
          <a:lstStyle/>
          <a:p>
            <a:r>
              <a:rPr lang="de-DE" dirty="0"/>
              <a:t>3</a:t>
            </a:r>
          </a:p>
        </p:txBody>
      </p:sp>
      <p:sp>
        <p:nvSpPr>
          <p:cNvPr id="25" name="Textfeld 24">
            <a:extLst>
              <a:ext uri="{FF2B5EF4-FFF2-40B4-BE49-F238E27FC236}">
                <a16:creationId xmlns:a16="http://schemas.microsoft.com/office/drawing/2014/main" id="{F075519D-5845-4A82-8226-988F49CD27B2}"/>
              </a:ext>
            </a:extLst>
          </p:cNvPr>
          <p:cNvSpPr txBox="1"/>
          <p:nvPr/>
        </p:nvSpPr>
        <p:spPr>
          <a:xfrm>
            <a:off x="6096000" y="4131733"/>
            <a:ext cx="219075" cy="369332"/>
          </a:xfrm>
          <a:prstGeom prst="rect">
            <a:avLst/>
          </a:prstGeom>
          <a:noFill/>
        </p:spPr>
        <p:txBody>
          <a:bodyPr wrap="square" rtlCol="0">
            <a:spAutoFit/>
          </a:bodyPr>
          <a:lstStyle/>
          <a:p>
            <a:r>
              <a:rPr lang="de-DE" dirty="0"/>
              <a:t>4</a:t>
            </a:r>
          </a:p>
        </p:txBody>
      </p:sp>
      <p:sp>
        <p:nvSpPr>
          <p:cNvPr id="26" name="Textfeld 25">
            <a:extLst>
              <a:ext uri="{FF2B5EF4-FFF2-40B4-BE49-F238E27FC236}">
                <a16:creationId xmlns:a16="http://schemas.microsoft.com/office/drawing/2014/main" id="{903F4AA3-7B7E-4E89-892B-2BDF27B4508F}"/>
              </a:ext>
            </a:extLst>
          </p:cNvPr>
          <p:cNvSpPr txBox="1"/>
          <p:nvPr/>
        </p:nvSpPr>
        <p:spPr>
          <a:xfrm>
            <a:off x="3259667" y="6079067"/>
            <a:ext cx="242358" cy="369332"/>
          </a:xfrm>
          <a:prstGeom prst="rect">
            <a:avLst/>
          </a:prstGeom>
          <a:noFill/>
        </p:spPr>
        <p:txBody>
          <a:bodyPr wrap="square" rtlCol="0">
            <a:spAutoFit/>
          </a:bodyPr>
          <a:lstStyle/>
          <a:p>
            <a:r>
              <a:rPr lang="de-DE" dirty="0"/>
              <a:t>5</a:t>
            </a:r>
          </a:p>
        </p:txBody>
      </p:sp>
      <p:sp>
        <p:nvSpPr>
          <p:cNvPr id="27" name="Textfeld 26">
            <a:extLst>
              <a:ext uri="{FF2B5EF4-FFF2-40B4-BE49-F238E27FC236}">
                <a16:creationId xmlns:a16="http://schemas.microsoft.com/office/drawing/2014/main" id="{2B234FD6-CD31-4C23-8CEE-D9BD36465DBE}"/>
              </a:ext>
            </a:extLst>
          </p:cNvPr>
          <p:cNvSpPr txBox="1"/>
          <p:nvPr/>
        </p:nvSpPr>
        <p:spPr>
          <a:xfrm>
            <a:off x="6096000" y="6079067"/>
            <a:ext cx="444499" cy="369332"/>
          </a:xfrm>
          <a:prstGeom prst="rect">
            <a:avLst/>
          </a:prstGeom>
          <a:noFill/>
        </p:spPr>
        <p:txBody>
          <a:bodyPr wrap="square" rtlCol="0">
            <a:spAutoFit/>
          </a:bodyPr>
          <a:lstStyle/>
          <a:p>
            <a:r>
              <a:rPr lang="de-DE" dirty="0"/>
              <a:t>66</a:t>
            </a:r>
          </a:p>
        </p:txBody>
      </p:sp>
      <p:sp>
        <p:nvSpPr>
          <p:cNvPr id="28" name="Textfeld 27">
            <a:extLst>
              <a:ext uri="{FF2B5EF4-FFF2-40B4-BE49-F238E27FC236}">
                <a16:creationId xmlns:a16="http://schemas.microsoft.com/office/drawing/2014/main" id="{F0DBAD54-B97E-4A0D-960E-149527D2BC47}"/>
              </a:ext>
            </a:extLst>
          </p:cNvPr>
          <p:cNvSpPr txBox="1"/>
          <p:nvPr/>
        </p:nvSpPr>
        <p:spPr>
          <a:xfrm>
            <a:off x="6001280" y="6079067"/>
            <a:ext cx="313795" cy="369332"/>
          </a:xfrm>
          <a:prstGeom prst="rect">
            <a:avLst/>
          </a:prstGeom>
          <a:noFill/>
        </p:spPr>
        <p:txBody>
          <a:bodyPr wrap="square" rtlCol="0">
            <a:spAutoFit/>
          </a:bodyPr>
          <a:lstStyle/>
          <a:p>
            <a:r>
              <a:rPr lang="de-DE" dirty="0">
                <a:solidFill>
                  <a:schemeClr val="bg1"/>
                </a:solidFill>
              </a:rPr>
              <a:t>6</a:t>
            </a:r>
          </a:p>
        </p:txBody>
      </p:sp>
      <p:pic>
        <p:nvPicPr>
          <p:cNvPr id="4" name="Grafik 3" descr="Ein Bild, das Gras, Berg, Natur, draußen enthält.&#10;&#10;Automatisch generierte Beschreibung">
            <a:extLst>
              <a:ext uri="{FF2B5EF4-FFF2-40B4-BE49-F238E27FC236}">
                <a16:creationId xmlns:a16="http://schemas.microsoft.com/office/drawing/2014/main" id="{556933B0-C325-44D4-969D-091EFACBC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560" y="2409824"/>
            <a:ext cx="2815503" cy="2111627"/>
          </a:xfrm>
          <a:prstGeom prst="rect">
            <a:avLst/>
          </a:prstGeom>
        </p:spPr>
      </p:pic>
      <p:pic>
        <p:nvPicPr>
          <p:cNvPr id="6" name="Grafik 5" descr="Ein Bild, das draußen, Gras, Wasser, Feld enthält.&#10;&#10;Automatisch generierte Beschreibung">
            <a:extLst>
              <a:ext uri="{FF2B5EF4-FFF2-40B4-BE49-F238E27FC236}">
                <a16:creationId xmlns:a16="http://schemas.microsoft.com/office/drawing/2014/main" id="{368A47BA-E375-43C6-A2AC-50503DE83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789" y="257531"/>
            <a:ext cx="2815503" cy="2111627"/>
          </a:xfrm>
          <a:prstGeom prst="rect">
            <a:avLst/>
          </a:prstGeom>
        </p:spPr>
      </p:pic>
      <p:pic>
        <p:nvPicPr>
          <p:cNvPr id="10" name="Grafik 9" descr="Ein Bild, das draußen, LKW, Straße, Transport enthält.&#10;&#10;Automatisch generierte Beschreibung">
            <a:extLst>
              <a:ext uri="{FF2B5EF4-FFF2-40B4-BE49-F238E27FC236}">
                <a16:creationId xmlns:a16="http://schemas.microsoft.com/office/drawing/2014/main" id="{EDA51534-C78B-429D-BECE-92CA6CAE4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925" y="2377096"/>
            <a:ext cx="2848224" cy="2136168"/>
          </a:xfrm>
          <a:prstGeom prst="rect">
            <a:avLst/>
          </a:prstGeom>
        </p:spPr>
      </p:pic>
      <p:pic>
        <p:nvPicPr>
          <p:cNvPr id="14" name="Grafik 13" descr="Ein Bild, das Gras, draußen, Straße, Gebäude enthält.&#10;&#10;Automatisch generierte Beschreibung">
            <a:extLst>
              <a:ext uri="{FF2B5EF4-FFF2-40B4-BE49-F238E27FC236}">
                <a16:creationId xmlns:a16="http://schemas.microsoft.com/office/drawing/2014/main" id="{55677B0E-9B7B-407F-923F-384091A5C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392" y="4553929"/>
            <a:ext cx="2881757" cy="1959767"/>
          </a:xfrm>
          <a:prstGeom prst="rect">
            <a:avLst/>
          </a:prstGeom>
        </p:spPr>
      </p:pic>
      <p:pic>
        <p:nvPicPr>
          <p:cNvPr id="5" name="Grafik 4" descr="Ein Bild, das draußen, Baum, Gras, stehend enthält.&#10;&#10;Automatisch generierte Beschreibung">
            <a:extLst>
              <a:ext uri="{FF2B5EF4-FFF2-40B4-BE49-F238E27FC236}">
                <a16:creationId xmlns:a16="http://schemas.microsoft.com/office/drawing/2014/main" id="{F89F3CFC-A94C-4C76-9692-86800BFAC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925" y="257531"/>
            <a:ext cx="2869723" cy="2152292"/>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544AF780-2173-4CC8-B016-7D1A18A234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1851" y="121454"/>
            <a:ext cx="2529588" cy="6326945"/>
          </a:xfrm>
          <a:prstGeom prst="rect">
            <a:avLst/>
          </a:prstGeom>
        </p:spPr>
      </p:pic>
    </p:spTree>
    <p:extLst>
      <p:ext uri="{BB962C8B-B14F-4D97-AF65-F5344CB8AC3E}">
        <p14:creationId xmlns:p14="http://schemas.microsoft.com/office/powerpoint/2010/main" val="392710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8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884F8FA8-CA4E-48B9-B5E2-18BBA8C193C4}"/>
              </a:ext>
            </a:extLst>
          </p:cNvPr>
          <p:cNvSpPr>
            <a:spLocks noChangeArrowheads="1"/>
          </p:cNvSpPr>
          <p:nvPr/>
        </p:nvSpPr>
        <p:spPr bwMode="auto">
          <a:xfrm>
            <a:off x="1723778" y="1013876"/>
            <a:ext cx="788213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Schritt 2: Kartenlesen: Wo sind die Objekte? Wie viele sind es?  Wie sind sie verteilt?</a:t>
            </a:r>
            <a:endParaRPr kumimoji="0" lang="de-DE" altLang="de-DE" sz="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Aufgabe 1:</a:t>
            </a: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Kennzeichnen Sie in der Umrisskarte mit der unter 1 angegebenen Schraffur alle Flächen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der am weitesten verbreiteten Flächensignatur und beschriften Sie die Legende 1.</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5" name="Grafik 4" descr="Ein Bild, das Text, Karte enthält.&#10;&#10;Automatisch generierte Beschreibung">
            <a:extLst>
              <a:ext uri="{FF2B5EF4-FFF2-40B4-BE49-F238E27FC236}">
                <a16:creationId xmlns:a16="http://schemas.microsoft.com/office/drawing/2014/main" id="{2BC35FA7-F17E-4EBF-99C7-0B30EE37E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78" y="1778703"/>
            <a:ext cx="7271133" cy="4334714"/>
          </a:xfrm>
          <a:prstGeom prst="rect">
            <a:avLst/>
          </a:prstGeom>
        </p:spPr>
      </p:pic>
    </p:spTree>
    <p:extLst>
      <p:ext uri="{BB962C8B-B14F-4D97-AF65-F5344CB8AC3E}">
        <p14:creationId xmlns:p14="http://schemas.microsoft.com/office/powerpoint/2010/main" val="1546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aphicFrame>
        <p:nvGraphicFramePr>
          <p:cNvPr id="6" name="Objekt 5">
            <a:extLst>
              <a:ext uri="{FF2B5EF4-FFF2-40B4-BE49-F238E27FC236}">
                <a16:creationId xmlns:a16="http://schemas.microsoft.com/office/drawing/2014/main" id="{00866EBA-AC18-414F-A3AD-DDDDC649FCB4}"/>
              </a:ext>
            </a:extLst>
          </p:cNvPr>
          <p:cNvGraphicFramePr>
            <a:graphicFrameLocks noChangeAspect="1"/>
          </p:cNvGraphicFramePr>
          <p:nvPr>
            <p:extLst>
              <p:ext uri="{D42A27DB-BD31-4B8C-83A1-F6EECF244321}">
                <p14:modId xmlns:p14="http://schemas.microsoft.com/office/powerpoint/2010/main" val="771513440"/>
              </p:ext>
            </p:extLst>
          </p:nvPr>
        </p:nvGraphicFramePr>
        <p:xfrm>
          <a:off x="394283" y="0"/>
          <a:ext cx="11613159" cy="7129205"/>
        </p:xfrm>
        <a:graphic>
          <a:graphicData uri="http://schemas.openxmlformats.org/presentationml/2006/ole">
            <mc:AlternateContent xmlns:mc="http://schemas.openxmlformats.org/markup-compatibility/2006">
              <mc:Choice xmlns:v="urn:schemas-microsoft-com:vml" Requires="v">
                <p:oleObj spid="_x0000_s1035" name="Document" r:id="rId3" imgW="9071335" imgH="5761711" progId="Word.Document.12">
                  <p:embed/>
                </p:oleObj>
              </mc:Choice>
              <mc:Fallback>
                <p:oleObj name="Document" r:id="rId3" imgW="9071335" imgH="5761711" progId="Word.Document.12">
                  <p:embed/>
                  <p:pic>
                    <p:nvPicPr>
                      <p:cNvPr id="0" name=""/>
                      <p:cNvPicPr/>
                      <p:nvPr/>
                    </p:nvPicPr>
                    <p:blipFill>
                      <a:blip r:embed="rId4"/>
                      <a:stretch>
                        <a:fillRect/>
                      </a:stretch>
                    </p:blipFill>
                    <p:spPr>
                      <a:xfrm>
                        <a:off x="394283" y="0"/>
                        <a:ext cx="11613159" cy="7129205"/>
                      </a:xfrm>
                      <a:prstGeom prst="rect">
                        <a:avLst/>
                      </a:prstGeom>
                    </p:spPr>
                  </p:pic>
                </p:oleObj>
              </mc:Fallback>
            </mc:AlternateContent>
          </a:graphicData>
        </a:graphic>
      </p:graphicFrame>
    </p:spTree>
    <p:extLst>
      <p:ext uri="{BB962C8B-B14F-4D97-AF65-F5344CB8AC3E}">
        <p14:creationId xmlns:p14="http://schemas.microsoft.com/office/powerpoint/2010/main" val="27831507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5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85A42"/>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B5E45C3-5BCC-4119-BA76-1107DB4BB997}"/>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2300" b="1" dirty="0">
                <a:solidFill>
                  <a:srgbClr val="685A42"/>
                </a:solidFill>
                <a:highlight>
                  <a:srgbClr val="00FF00"/>
                </a:highlight>
              </a:rPr>
              <a:t>Schritt 3: </a:t>
            </a:r>
            <a:r>
              <a:rPr lang="en-US" sz="2300" b="1" dirty="0" err="1">
                <a:solidFill>
                  <a:srgbClr val="685A42"/>
                </a:solidFill>
                <a:highlight>
                  <a:srgbClr val="00FF00"/>
                </a:highlight>
              </a:rPr>
              <a:t>Erklärung</a:t>
            </a:r>
            <a:r>
              <a:rPr lang="en-US" sz="2300" b="1" dirty="0">
                <a:solidFill>
                  <a:srgbClr val="685A42"/>
                </a:solidFill>
                <a:highlight>
                  <a:srgbClr val="00FF00"/>
                </a:highlight>
              </a:rPr>
              <a:t>: </a:t>
            </a:r>
            <a:r>
              <a:rPr lang="en-US" sz="2300" b="1" dirty="0" err="1">
                <a:solidFill>
                  <a:srgbClr val="685A42"/>
                </a:solidFill>
                <a:highlight>
                  <a:srgbClr val="00FF00"/>
                </a:highlight>
              </a:rPr>
              <a:t>Welche</a:t>
            </a:r>
            <a:r>
              <a:rPr lang="en-US" sz="2300" b="1" dirty="0">
                <a:solidFill>
                  <a:srgbClr val="685A42"/>
                </a:solidFill>
                <a:highlight>
                  <a:srgbClr val="00FF00"/>
                </a:highlight>
              </a:rPr>
              <a:t> </a:t>
            </a:r>
            <a:r>
              <a:rPr lang="en-US" sz="2300" b="1" dirty="0" err="1">
                <a:solidFill>
                  <a:srgbClr val="685A42"/>
                </a:solidFill>
                <a:highlight>
                  <a:srgbClr val="00FF00"/>
                </a:highlight>
              </a:rPr>
              <a:t>Bedingungen</a:t>
            </a:r>
            <a:r>
              <a:rPr lang="en-US" sz="2300" b="1" dirty="0">
                <a:solidFill>
                  <a:srgbClr val="685A42"/>
                </a:solidFill>
                <a:highlight>
                  <a:srgbClr val="00FF00"/>
                </a:highlight>
              </a:rPr>
              <a:t> und </a:t>
            </a:r>
            <a:r>
              <a:rPr lang="en-US" sz="2300" b="1" dirty="0" err="1">
                <a:solidFill>
                  <a:srgbClr val="685A42"/>
                </a:solidFill>
                <a:highlight>
                  <a:srgbClr val="00FF00"/>
                </a:highlight>
              </a:rPr>
              <a:t>Prozesse</a:t>
            </a:r>
            <a:r>
              <a:rPr lang="en-US" sz="2300" b="1" dirty="0">
                <a:solidFill>
                  <a:srgbClr val="685A42"/>
                </a:solidFill>
                <a:highlight>
                  <a:srgbClr val="00FF00"/>
                </a:highlight>
              </a:rPr>
              <a:t> </a:t>
            </a:r>
            <a:r>
              <a:rPr lang="en-US" sz="2300" b="1" dirty="0" err="1">
                <a:solidFill>
                  <a:srgbClr val="685A42"/>
                </a:solidFill>
                <a:highlight>
                  <a:srgbClr val="00FF00"/>
                </a:highlight>
              </a:rPr>
              <a:t>haben</a:t>
            </a:r>
            <a:r>
              <a:rPr lang="en-US" sz="2300" b="1" dirty="0">
                <a:solidFill>
                  <a:srgbClr val="685A42"/>
                </a:solidFill>
                <a:highlight>
                  <a:srgbClr val="00FF00"/>
                </a:highlight>
              </a:rPr>
              <a:t> die </a:t>
            </a:r>
            <a:r>
              <a:rPr lang="en-US" sz="2300" b="1" dirty="0" err="1">
                <a:solidFill>
                  <a:srgbClr val="685A42"/>
                </a:solidFill>
                <a:highlight>
                  <a:srgbClr val="00FF00"/>
                </a:highlight>
              </a:rPr>
              <a:t>Entstehung</a:t>
            </a:r>
            <a:r>
              <a:rPr lang="en-US" sz="2300" b="1" dirty="0">
                <a:solidFill>
                  <a:srgbClr val="685A42"/>
                </a:solidFill>
                <a:highlight>
                  <a:srgbClr val="00FF00"/>
                </a:highlight>
              </a:rPr>
              <a:t> der </a:t>
            </a:r>
            <a:r>
              <a:rPr lang="en-US" sz="2300" b="1" dirty="0" err="1">
                <a:solidFill>
                  <a:srgbClr val="685A42"/>
                </a:solidFill>
                <a:highlight>
                  <a:srgbClr val="00FF00"/>
                </a:highlight>
              </a:rPr>
              <a:t>Standorte</a:t>
            </a:r>
            <a:r>
              <a:rPr lang="en-US" sz="2300" b="1" dirty="0">
                <a:solidFill>
                  <a:srgbClr val="685A42"/>
                </a:solidFill>
                <a:highlight>
                  <a:srgbClr val="00FF00"/>
                </a:highlight>
              </a:rPr>
              <a:t>/ </a:t>
            </a:r>
            <a:r>
              <a:rPr lang="en-US" sz="2300" b="1" dirty="0" err="1">
                <a:solidFill>
                  <a:srgbClr val="685A42"/>
                </a:solidFill>
                <a:highlight>
                  <a:srgbClr val="00FF00"/>
                </a:highlight>
              </a:rPr>
              <a:t>Verteilungen</a:t>
            </a:r>
            <a:r>
              <a:rPr lang="en-US" sz="2300" b="1" dirty="0">
                <a:solidFill>
                  <a:srgbClr val="685A42"/>
                </a:solidFill>
                <a:highlight>
                  <a:srgbClr val="00FF00"/>
                </a:highlight>
              </a:rPr>
              <a:t>/ </a:t>
            </a:r>
            <a:r>
              <a:rPr lang="en-US" sz="2300" b="1" dirty="0" err="1">
                <a:solidFill>
                  <a:srgbClr val="685A42"/>
                </a:solidFill>
                <a:highlight>
                  <a:srgbClr val="00FF00"/>
                </a:highlight>
              </a:rPr>
              <a:t>Strukturen</a:t>
            </a:r>
            <a:r>
              <a:rPr lang="en-US" sz="2300" b="1" dirty="0">
                <a:solidFill>
                  <a:srgbClr val="685A42"/>
                </a:solidFill>
                <a:highlight>
                  <a:srgbClr val="00FF00"/>
                </a:highlight>
              </a:rPr>
              <a:t>/</a:t>
            </a:r>
            <a:r>
              <a:rPr lang="en-US" sz="2300" b="1" dirty="0" err="1">
                <a:solidFill>
                  <a:srgbClr val="685A42"/>
                </a:solidFill>
                <a:highlight>
                  <a:srgbClr val="00FF00"/>
                </a:highlight>
              </a:rPr>
              <a:t>Systeme</a:t>
            </a:r>
            <a:r>
              <a:rPr lang="en-US" sz="2300" b="1" dirty="0">
                <a:solidFill>
                  <a:srgbClr val="685A42"/>
                </a:solidFill>
                <a:highlight>
                  <a:srgbClr val="00FF00"/>
                </a:highlight>
              </a:rPr>
              <a:t> </a:t>
            </a:r>
            <a:r>
              <a:rPr lang="en-US" sz="2300" b="1" dirty="0" err="1">
                <a:solidFill>
                  <a:srgbClr val="685A42"/>
                </a:solidFill>
                <a:highlight>
                  <a:srgbClr val="00FF00"/>
                </a:highlight>
              </a:rPr>
              <a:t>verursacht</a:t>
            </a:r>
            <a:r>
              <a:rPr lang="en-US" sz="2300" b="1" dirty="0">
                <a:solidFill>
                  <a:srgbClr val="685A42"/>
                </a:solidFill>
                <a:highlight>
                  <a:srgbClr val="00FF00"/>
                </a:highlight>
              </a:rPr>
              <a:t>?</a:t>
            </a:r>
            <a:br>
              <a:rPr lang="en-US" sz="2300" dirty="0">
                <a:solidFill>
                  <a:srgbClr val="685A42"/>
                </a:solidFill>
                <a:highlight>
                  <a:srgbClr val="00FF00"/>
                </a:highlight>
              </a:rPr>
            </a:br>
            <a:r>
              <a:rPr lang="en-US" sz="2300" dirty="0">
                <a:solidFill>
                  <a:srgbClr val="685A42"/>
                </a:solidFill>
              </a:rPr>
              <a:t> </a:t>
            </a:r>
          </a:p>
        </p:txBody>
      </p:sp>
      <p:sp>
        <p:nvSpPr>
          <p:cNvPr id="21" name="Inhaltsplatzhalter 20">
            <a:extLst>
              <a:ext uri="{FF2B5EF4-FFF2-40B4-BE49-F238E27FC236}">
                <a16:creationId xmlns:a16="http://schemas.microsoft.com/office/drawing/2014/main" id="{24CB3BEC-AACD-4886-9DDA-647B78DD1A5F}"/>
              </a:ext>
            </a:extLst>
          </p:cNvPr>
          <p:cNvSpPr>
            <a:spLocks noGrp="1"/>
          </p:cNvSpPr>
          <p:nvPr>
            <p:ph sz="half" idx="2"/>
          </p:nvPr>
        </p:nvSpPr>
        <p:spPr>
          <a:xfrm>
            <a:off x="1709530" y="5799489"/>
            <a:ext cx="8767860" cy="440822"/>
          </a:xfrm>
        </p:spPr>
        <p:txBody>
          <a:bodyPr vert="horz" lIns="91440" tIns="45720" rIns="91440" bIns="45720" rtlCol="0">
            <a:normAutofit/>
          </a:bodyPr>
          <a:lstStyle/>
          <a:p>
            <a:pPr marL="0" indent="0" algn="ctr">
              <a:buNone/>
            </a:pPr>
            <a:r>
              <a:rPr lang="en-US" sz="1400" dirty="0" err="1">
                <a:solidFill>
                  <a:srgbClr val="685A42"/>
                </a:solidFill>
              </a:rPr>
              <a:t>Wenn</a:t>
            </a:r>
            <a:r>
              <a:rPr lang="en-US" sz="1400" dirty="0">
                <a:solidFill>
                  <a:srgbClr val="685A42"/>
                </a:solidFill>
              </a:rPr>
              <a:t> </a:t>
            </a:r>
            <a:r>
              <a:rPr lang="en-US" sz="1400" dirty="0" err="1">
                <a:solidFill>
                  <a:srgbClr val="685A42"/>
                </a:solidFill>
              </a:rPr>
              <a:t>Weideland</a:t>
            </a:r>
            <a:r>
              <a:rPr lang="en-US" sz="1400" dirty="0">
                <a:solidFill>
                  <a:srgbClr val="685A42"/>
                </a:solidFill>
              </a:rPr>
              <a:t> auf </a:t>
            </a:r>
            <a:r>
              <a:rPr lang="en-US" sz="1400" dirty="0" err="1">
                <a:solidFill>
                  <a:srgbClr val="685A42"/>
                </a:solidFill>
              </a:rPr>
              <a:t>Savanne</a:t>
            </a:r>
            <a:r>
              <a:rPr lang="en-US" sz="1400" dirty="0">
                <a:solidFill>
                  <a:srgbClr val="685A42"/>
                </a:solidFill>
              </a:rPr>
              <a:t> die </a:t>
            </a:r>
            <a:r>
              <a:rPr lang="en-US" sz="1400" dirty="0" err="1">
                <a:solidFill>
                  <a:srgbClr val="685A42"/>
                </a:solidFill>
              </a:rPr>
              <a:t>dominierende</a:t>
            </a:r>
            <a:r>
              <a:rPr lang="en-US" sz="1400" dirty="0">
                <a:solidFill>
                  <a:srgbClr val="685A42"/>
                </a:solidFill>
              </a:rPr>
              <a:t> Land-</a:t>
            </a:r>
            <a:r>
              <a:rPr lang="en-US" sz="1400" dirty="0" err="1">
                <a:solidFill>
                  <a:srgbClr val="685A42"/>
                </a:solidFill>
              </a:rPr>
              <a:t>Nutzungsform</a:t>
            </a:r>
            <a:r>
              <a:rPr lang="en-US" sz="1400" dirty="0">
                <a:solidFill>
                  <a:srgbClr val="685A42"/>
                </a:solidFill>
              </a:rPr>
              <a:t> </a:t>
            </a:r>
            <a:r>
              <a:rPr lang="en-US" sz="1400" dirty="0" err="1">
                <a:solidFill>
                  <a:srgbClr val="685A42"/>
                </a:solidFill>
              </a:rPr>
              <a:t>ist</a:t>
            </a:r>
            <a:r>
              <a:rPr lang="en-US" sz="1400" dirty="0">
                <a:solidFill>
                  <a:srgbClr val="685A42"/>
                </a:solidFill>
              </a:rPr>
              <a:t>, was </a:t>
            </a:r>
            <a:r>
              <a:rPr lang="en-US" sz="1400" dirty="0" err="1">
                <a:solidFill>
                  <a:srgbClr val="685A42"/>
                </a:solidFill>
              </a:rPr>
              <a:t>sagt</a:t>
            </a:r>
            <a:r>
              <a:rPr lang="en-US" sz="1400" dirty="0">
                <a:solidFill>
                  <a:srgbClr val="685A42"/>
                </a:solidFill>
              </a:rPr>
              <a:t> das </a:t>
            </a:r>
            <a:r>
              <a:rPr lang="en-US" sz="1400" dirty="0" err="1">
                <a:solidFill>
                  <a:srgbClr val="685A42"/>
                </a:solidFill>
              </a:rPr>
              <a:t>über</a:t>
            </a:r>
            <a:r>
              <a:rPr lang="en-US" sz="1400" dirty="0">
                <a:solidFill>
                  <a:srgbClr val="685A42"/>
                </a:solidFill>
              </a:rPr>
              <a:t> das Klima </a:t>
            </a:r>
            <a:r>
              <a:rPr lang="en-US" sz="1400" dirty="0" err="1">
                <a:solidFill>
                  <a:srgbClr val="685A42"/>
                </a:solidFill>
              </a:rPr>
              <a:t>aus</a:t>
            </a:r>
            <a:r>
              <a:rPr lang="en-US" sz="1400" dirty="0">
                <a:solidFill>
                  <a:srgbClr val="685A42"/>
                </a:solidFill>
              </a:rPr>
              <a:t>?</a:t>
            </a:r>
          </a:p>
        </p:txBody>
      </p:sp>
      <p:pic>
        <p:nvPicPr>
          <p:cNvPr id="20" name="Inhaltsplatzhalter 19" descr="Ein Bild, das Gras, draußen, Feld, Wasser enthält.&#10;&#10;Automatisch generierte Beschreibung">
            <a:extLst>
              <a:ext uri="{FF2B5EF4-FFF2-40B4-BE49-F238E27FC236}">
                <a16:creationId xmlns:a16="http://schemas.microsoft.com/office/drawing/2014/main" id="{176FE71D-D34F-46EC-9FAC-320AD45D55A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2034" r="1" b="25084"/>
          <a:stretch/>
        </p:blipFill>
        <p:spPr>
          <a:xfrm>
            <a:off x="243840" y="256540"/>
            <a:ext cx="11704320" cy="3764276"/>
          </a:xfrm>
          <a:prstGeom prst="rect">
            <a:avLst/>
          </a:prstGeom>
        </p:spPr>
      </p:pic>
    </p:spTree>
    <p:extLst>
      <p:ext uri="{BB962C8B-B14F-4D97-AF65-F5344CB8AC3E}">
        <p14:creationId xmlns:p14="http://schemas.microsoft.com/office/powerpoint/2010/main" val="381826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7D94589-8B28-42D7-B35E-8EC2DBB17569}"/>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2000" b="1" dirty="0">
                <a:highlight>
                  <a:srgbClr val="00FF00"/>
                </a:highlight>
              </a:rPr>
              <a:t>Schritt 3: </a:t>
            </a:r>
            <a:r>
              <a:rPr lang="en-US" sz="2000" b="1" dirty="0" err="1">
                <a:highlight>
                  <a:srgbClr val="00FF00"/>
                </a:highlight>
              </a:rPr>
              <a:t>Erklärung</a:t>
            </a:r>
            <a:r>
              <a:rPr lang="en-US" sz="2000" b="1" dirty="0">
                <a:highlight>
                  <a:srgbClr val="00FF00"/>
                </a:highlight>
              </a:rPr>
              <a:t>: </a:t>
            </a:r>
            <a:r>
              <a:rPr lang="en-US" sz="2000" b="1" dirty="0" err="1">
                <a:highlight>
                  <a:srgbClr val="00FF00"/>
                </a:highlight>
              </a:rPr>
              <a:t>Welche</a:t>
            </a:r>
            <a:r>
              <a:rPr lang="en-US" sz="2000" b="1" dirty="0">
                <a:highlight>
                  <a:srgbClr val="00FF00"/>
                </a:highlight>
              </a:rPr>
              <a:t> </a:t>
            </a:r>
            <a:r>
              <a:rPr lang="en-US" sz="2000" b="1" dirty="0" err="1">
                <a:highlight>
                  <a:srgbClr val="00FF00"/>
                </a:highlight>
              </a:rPr>
              <a:t>Bedingungen</a:t>
            </a:r>
            <a:r>
              <a:rPr lang="en-US" sz="2000" b="1" dirty="0">
                <a:highlight>
                  <a:srgbClr val="00FF00"/>
                </a:highlight>
              </a:rPr>
              <a:t> und </a:t>
            </a:r>
            <a:r>
              <a:rPr lang="en-US" sz="2000" b="1" dirty="0" err="1">
                <a:highlight>
                  <a:srgbClr val="00FF00"/>
                </a:highlight>
              </a:rPr>
              <a:t>Prozesse</a:t>
            </a:r>
            <a:r>
              <a:rPr lang="en-US" sz="2000" b="1" dirty="0">
                <a:highlight>
                  <a:srgbClr val="00FF00"/>
                </a:highlight>
              </a:rPr>
              <a:t> </a:t>
            </a:r>
            <a:r>
              <a:rPr lang="en-US" sz="2000" b="1" dirty="0" err="1">
                <a:highlight>
                  <a:srgbClr val="00FF00"/>
                </a:highlight>
              </a:rPr>
              <a:t>haben</a:t>
            </a:r>
            <a:r>
              <a:rPr lang="en-US" sz="2000" b="1" dirty="0">
                <a:highlight>
                  <a:srgbClr val="00FF00"/>
                </a:highlight>
              </a:rPr>
              <a:t> die </a:t>
            </a:r>
            <a:r>
              <a:rPr lang="en-US" sz="2000" b="1" dirty="0" err="1">
                <a:highlight>
                  <a:srgbClr val="00FF00"/>
                </a:highlight>
              </a:rPr>
              <a:t>Entstehung</a:t>
            </a:r>
            <a:r>
              <a:rPr lang="en-US" sz="2000" b="1" dirty="0">
                <a:highlight>
                  <a:srgbClr val="00FF00"/>
                </a:highlight>
              </a:rPr>
              <a:t> der </a:t>
            </a:r>
            <a:r>
              <a:rPr lang="en-US" sz="2000" b="1" dirty="0" err="1">
                <a:highlight>
                  <a:srgbClr val="00FF00"/>
                </a:highlight>
              </a:rPr>
              <a:t>Standorte</a:t>
            </a:r>
            <a:r>
              <a:rPr lang="en-US" sz="2000" b="1" dirty="0">
                <a:highlight>
                  <a:srgbClr val="00FF00"/>
                </a:highlight>
              </a:rPr>
              <a:t>/ </a:t>
            </a:r>
            <a:r>
              <a:rPr lang="en-US" sz="2000" b="1" dirty="0" err="1">
                <a:highlight>
                  <a:srgbClr val="00FF00"/>
                </a:highlight>
              </a:rPr>
              <a:t>Verteilungen</a:t>
            </a:r>
            <a:r>
              <a:rPr lang="en-US" sz="2000" b="1" dirty="0">
                <a:highlight>
                  <a:srgbClr val="00FF00"/>
                </a:highlight>
              </a:rPr>
              <a:t>/ </a:t>
            </a:r>
            <a:r>
              <a:rPr lang="en-US" sz="2000" b="1" dirty="0" err="1">
                <a:highlight>
                  <a:srgbClr val="00FF00"/>
                </a:highlight>
              </a:rPr>
              <a:t>Strukturen</a:t>
            </a:r>
            <a:r>
              <a:rPr lang="en-US" sz="2000" b="1" dirty="0">
                <a:highlight>
                  <a:srgbClr val="00FF00"/>
                </a:highlight>
              </a:rPr>
              <a:t>/</a:t>
            </a:r>
            <a:r>
              <a:rPr lang="en-US" sz="2000" b="1" dirty="0" err="1">
                <a:highlight>
                  <a:srgbClr val="00FF00"/>
                </a:highlight>
              </a:rPr>
              <a:t>Systeme</a:t>
            </a:r>
            <a:r>
              <a:rPr lang="en-US" sz="2000" b="1" dirty="0">
                <a:highlight>
                  <a:srgbClr val="00FF00"/>
                </a:highlight>
              </a:rPr>
              <a:t> </a:t>
            </a:r>
            <a:r>
              <a:rPr lang="en-US" sz="2000" b="1" dirty="0" err="1">
                <a:highlight>
                  <a:srgbClr val="00FF00"/>
                </a:highlight>
              </a:rPr>
              <a:t>verursacht</a:t>
            </a:r>
            <a:r>
              <a:rPr lang="en-US" sz="2000" b="1" dirty="0">
                <a:highlight>
                  <a:srgbClr val="00FF00"/>
                </a:highlight>
              </a:rPr>
              <a:t>?</a:t>
            </a:r>
            <a:br>
              <a:rPr lang="en-US" sz="2000" dirty="0">
                <a:highlight>
                  <a:srgbClr val="00FF00"/>
                </a:highlight>
              </a:rPr>
            </a:br>
            <a:r>
              <a:rPr lang="en-US" sz="2000" b="1" dirty="0" err="1"/>
              <a:t>Wenn</a:t>
            </a:r>
            <a:r>
              <a:rPr lang="en-US" sz="2000" b="1" dirty="0"/>
              <a:t> </a:t>
            </a:r>
            <a:r>
              <a:rPr lang="en-US" sz="2000" b="1" dirty="0" err="1"/>
              <a:t>Weideland</a:t>
            </a:r>
            <a:r>
              <a:rPr lang="en-US" sz="2000" b="1" dirty="0"/>
              <a:t> auf </a:t>
            </a:r>
            <a:r>
              <a:rPr lang="en-US" sz="2000" b="1" dirty="0" err="1"/>
              <a:t>Savanne</a:t>
            </a:r>
            <a:r>
              <a:rPr lang="en-US" sz="2000" b="1" dirty="0"/>
              <a:t> die </a:t>
            </a:r>
            <a:r>
              <a:rPr lang="en-US" sz="2000" b="1" dirty="0" err="1"/>
              <a:t>dominierende</a:t>
            </a:r>
            <a:r>
              <a:rPr lang="en-US" sz="2000" b="1" dirty="0"/>
              <a:t> Land-</a:t>
            </a:r>
            <a:r>
              <a:rPr lang="en-US" sz="2000" b="1" dirty="0" err="1"/>
              <a:t>Nutzungsform</a:t>
            </a:r>
            <a:r>
              <a:rPr lang="en-US" sz="2000" b="1" dirty="0"/>
              <a:t> </a:t>
            </a:r>
            <a:r>
              <a:rPr lang="en-US" sz="2000" b="1" dirty="0" err="1"/>
              <a:t>ist</a:t>
            </a:r>
            <a:r>
              <a:rPr lang="en-US" sz="2000" b="1" dirty="0"/>
              <a:t>, was </a:t>
            </a:r>
            <a:r>
              <a:rPr lang="en-US" sz="2000" b="1" dirty="0" err="1"/>
              <a:t>sagt</a:t>
            </a:r>
            <a:r>
              <a:rPr lang="en-US" sz="2000" b="1" dirty="0"/>
              <a:t> das </a:t>
            </a:r>
            <a:r>
              <a:rPr lang="en-US" sz="2000" b="1" dirty="0" err="1"/>
              <a:t>über</a:t>
            </a:r>
            <a:r>
              <a:rPr lang="en-US" sz="2000" b="1" dirty="0"/>
              <a:t> das Klima </a:t>
            </a:r>
            <a:r>
              <a:rPr lang="en-US" sz="2000" b="1" dirty="0" err="1"/>
              <a:t>aus</a:t>
            </a:r>
            <a:r>
              <a:rPr lang="en-US" sz="2000" b="1" dirty="0"/>
              <a:t>?</a:t>
            </a:r>
          </a:p>
        </p:txBody>
      </p:sp>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nhaltsplatzhalter 5">
            <a:extLst>
              <a:ext uri="{FF2B5EF4-FFF2-40B4-BE49-F238E27FC236}">
                <a16:creationId xmlns:a16="http://schemas.microsoft.com/office/drawing/2014/main" id="{CA728512-E302-492C-9887-5A83755F754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 b="2286"/>
          <a:stretch/>
        </p:blipFill>
        <p:spPr>
          <a:xfrm>
            <a:off x="429768" y="1721922"/>
            <a:ext cx="6704891" cy="4520559"/>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nhaltsplatzhalter 3">
            <a:extLst>
              <a:ext uri="{FF2B5EF4-FFF2-40B4-BE49-F238E27FC236}">
                <a16:creationId xmlns:a16="http://schemas.microsoft.com/office/drawing/2014/main" id="{8A50C79C-B8DE-4B37-B376-A381DE473EAF}"/>
              </a:ext>
            </a:extLst>
          </p:cNvPr>
          <p:cNvSpPr>
            <a:spLocks noGrp="1"/>
          </p:cNvSpPr>
          <p:nvPr>
            <p:ph sz="half" idx="2"/>
          </p:nvPr>
        </p:nvSpPr>
        <p:spPr>
          <a:xfrm>
            <a:off x="7938752" y="2020824"/>
            <a:ext cx="3455097" cy="3959352"/>
          </a:xfrm>
        </p:spPr>
        <p:txBody>
          <a:bodyPr vert="horz" lIns="91440" tIns="45720" rIns="91440" bIns="45720" rtlCol="0" anchor="ctr">
            <a:normAutofit/>
          </a:bodyPr>
          <a:lstStyle/>
          <a:p>
            <a:r>
              <a:rPr lang="en-US" sz="1800"/>
              <a:t>Savannen gibt es nur in wechselfeuchten Klimaten, d.h. bei einem Wechsel von Regenzeit und Trockenzeit. </a:t>
            </a:r>
          </a:p>
          <a:p>
            <a:r>
              <a:rPr lang="en-US" sz="1800"/>
              <a:t>Die überwiegende Nutzung als Weideland deutet auf begrenzte Möglichkeiten des Ackerbaus hin.</a:t>
            </a:r>
          </a:p>
        </p:txBody>
      </p:sp>
    </p:spTree>
    <p:extLst>
      <p:ext uri="{BB962C8B-B14F-4D97-AF65-F5344CB8AC3E}">
        <p14:creationId xmlns:p14="http://schemas.microsoft.com/office/powerpoint/2010/main" val="1666469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B18BD-6B5C-46B7-80DF-48442CC82067}"/>
              </a:ext>
            </a:extLst>
          </p:cNvPr>
          <p:cNvSpPr>
            <a:spLocks noGrp="1"/>
          </p:cNvSpPr>
          <p:nvPr>
            <p:ph type="title"/>
          </p:nvPr>
        </p:nvSpPr>
        <p:spPr>
          <a:xfrm>
            <a:off x="838200" y="365125"/>
            <a:ext cx="10515600" cy="1325563"/>
          </a:xfrm>
        </p:spPr>
        <p:txBody>
          <a:bodyPr>
            <a:normAutofit/>
          </a:bodyPr>
          <a:lstStyle/>
          <a:p>
            <a:r>
              <a:rPr lang="de-DE" sz="1400" b="1">
                <a:highlight>
                  <a:srgbClr val="FFFF00"/>
                </a:highlight>
              </a:rPr>
              <a:t>Schritt 2: Kartenlesen: Wo sind die Objekte? Wie viele sind es?  Wie sind sie verteilt?</a:t>
            </a:r>
            <a:br>
              <a:rPr lang="de-DE" sz="1400" b="1">
                <a:highlight>
                  <a:srgbClr val="FFFF00"/>
                </a:highlight>
              </a:rPr>
            </a:br>
            <a:br>
              <a:rPr lang="de-DE" sz="1400">
                <a:highlight>
                  <a:srgbClr val="FFFF00"/>
                </a:highlight>
              </a:rPr>
            </a:br>
            <a:r>
              <a:rPr lang="de-DE" sz="1400" u="sng"/>
              <a:t>Aufgabe 2: </a:t>
            </a:r>
            <a:r>
              <a:rPr lang="de-DE" sz="1400" b="1"/>
              <a:t>Kennzeichnen Sie in der Umrisskarte die zweithäufigsten Flächen mit der Signatur 2; beschriften Sie  die Legende  2.</a:t>
            </a:r>
            <a:br>
              <a:rPr lang="de-DE" sz="1400" b="1"/>
            </a:br>
            <a:r>
              <a:rPr lang="de-DE" sz="1400" b="1"/>
              <a:t>                    Kann man diese Flächen differenzieren?</a:t>
            </a:r>
          </a:p>
        </p:txBody>
      </p:sp>
      <p:pic>
        <p:nvPicPr>
          <p:cNvPr id="5" name="Grafik 4" descr="Ein Bild, das Text, Karte enthält.&#10;&#10;Automatisch generierte Beschreibung">
            <a:extLst>
              <a:ext uri="{FF2B5EF4-FFF2-40B4-BE49-F238E27FC236}">
                <a16:creationId xmlns:a16="http://schemas.microsoft.com/office/drawing/2014/main" id="{132A15D1-E614-4657-913C-79488297F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1766315"/>
            <a:ext cx="8281851" cy="4929351"/>
          </a:xfrm>
          <a:prstGeom prst="rect">
            <a:avLst/>
          </a:prstGeom>
        </p:spPr>
      </p:pic>
    </p:spTree>
    <p:extLst>
      <p:ext uri="{BB962C8B-B14F-4D97-AF65-F5344CB8AC3E}">
        <p14:creationId xmlns:p14="http://schemas.microsoft.com/office/powerpoint/2010/main" val="36795878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Breitbild</PresentationFormat>
  <Paragraphs>84</Paragraphs>
  <Slides>23</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23</vt:i4>
      </vt:variant>
    </vt:vector>
  </HeadingPairs>
  <TitlesOfParts>
    <vt:vector size="28" baseType="lpstr">
      <vt:lpstr>Arial</vt:lpstr>
      <vt:lpstr>Calibri</vt:lpstr>
      <vt:lpstr>Calibri Light</vt:lpstr>
      <vt:lpstr>Office</vt:lpstr>
      <vt:lpstr>Document</vt:lpstr>
      <vt:lpstr>Karteninterpretation</vt:lpstr>
      <vt:lpstr>Schritt 1: Studium der  Kartenlegende</vt:lpstr>
      <vt:lpstr>A: Kartentyp B: Kartenüberschrift/Titel C: Maßstab D: Räumliche Einordnung E: Kartenlegende </vt:lpstr>
      <vt:lpstr>PowerPoint-Präsentation</vt:lpstr>
      <vt:lpstr>PowerPoint-Präsentation</vt:lpstr>
      <vt:lpstr>PowerPoint-Präsentation</vt:lpstr>
      <vt:lpstr>Schritt 3: Erklärung: Welche Bedingungen und Prozesse haben die Entstehung der Standorte/ Verteilungen/ Strukturen/Systeme verursacht?  </vt:lpstr>
      <vt:lpstr>Schritt 3: Erklärung: Welche Bedingungen und Prozesse haben die Entstehung der Standorte/ Verteilungen/ Strukturen/Systeme verursacht? Wenn Weideland auf Savanne die dominierende Land-Nutzungsform ist, was sagt das über das Klima aus?</vt:lpstr>
      <vt:lpstr>Schritt 2: Kartenlesen: Wo sind die Objekte? Wie viele sind es?  Wie sind sie verteilt?  Aufgabe 2: Kennzeichnen Sie in der Umrisskarte die zweithäufigsten Flächen mit der Signatur 2; beschriften Sie  die Legende  2.                     Kann man diese Flächen differenzieren?</vt:lpstr>
      <vt:lpstr>PowerPoint-Präsentation</vt:lpstr>
      <vt:lpstr>Schritt 2: Kartenlesen: Wo sind die Objekte? Wie viele sind es?  Wie sind sie verteilt? Aufgabe 2: Kennzeichnen Sie in der Umrisskarte die zweithäufigsten Flächen mit der Signatur 2; beschriften Sie die Legende.                       Kann man diese Flächen differenzieren? Lösung zu Aufgabe 2:  Im mittlere Kartenteil findet man siedlungsarme                                                                               Im Südosten gibt es ländliche Streusiedlungen. „Farmen“ (Großbetriebe), durchsetzt von Kreisbewässerung</vt:lpstr>
      <vt:lpstr>PowerPoint-Präsentation</vt:lpstr>
      <vt:lpstr>Schritt 2: Kartenlesen: Wo sind die Objekte? Wie viele sind es?  Wie sind sie verteilt? Aufgabe 3: Kennzeichnen Sie in der Umrisskarte die von der Landnutzung unbeeinflusste Naturfläche mit Signatur 3 und beschriften Sie die Legende 3. </vt:lpstr>
      <vt:lpstr>PowerPoint-Präsentation</vt:lpstr>
      <vt:lpstr>Schritt 2: Kartenlesen: Wo sind die Objekte? Wie viele sind es?  Wie sind sie verteilt? Aufgabe 4: Kennzeichnen Sie in der Umrisskarte die Fläche mit der vierhäufigsten Kartensignatur und beschriften Sie Legende 4.  Lösung  zu Aufgabe 4:  Die Stadt Naivasha liegt v.a. zwischen Eisenbahnlinie und Fernstraße. Sie wird von zwei Liniensignaturen begrenzt.</vt:lpstr>
      <vt:lpstr>PowerPoint-Präsentation</vt:lpstr>
      <vt:lpstr>Schritt 2: Kartenlesen: Wo sind die Objekte? Wie viele sind es?  Wie sind sie verteilt? Lösung zu Aufgabe 5: </vt:lpstr>
      <vt:lpstr>PowerPoint-Präsentation</vt:lpstr>
      <vt:lpstr>PowerPoint-Präsentation</vt:lpstr>
      <vt:lpstr>Schritt 2: Kartenlesen: Wo sind die Objekte? Wie viele sind es?  Wie sind sie verteilt?  Lösung zu Aufgabe 7:</vt:lpstr>
      <vt:lpstr>Schritt 2: Kartenlesen: Wo sind die Objekte? Wie viele sind es?  Wie sind sie verteilt?   Aufgabe 8: Finden Sie heraus, wo die die Folientreibhäuser bewirtschaftenden Arbeiterinnen, Arbeiter und Angestellten wohnen.  Lösung zu Aufgabe 8: Die Arbeiterinnen und Arbeiter wohnen nicht in für Plantagen üblichen Arbeitersiedlungen, sondern in der Stadt, wie die Kennzeichnung in der Atlaskarte zeigt.  Die höheren Angestellten der Blumenfarmen haben ein eigenes, umzäuntes und bewachtes Wohngebiet in bevorzugter Lage auf einem kleinen längsgestreckten Bergrücken mit Akazienwald. </vt:lpstr>
      <vt:lpstr>Schritt 3: Erklärung: Welche Bedingungen und Prozesse haben die Entstehung der Standorte/ Verteilungen/ Strukturen/Systeme verursacht?       Warum hat sich der Raum Naivasha zum größten Blumenanbaugebiet für  den europäischen Markt entwickelt? </vt:lpstr>
      <vt:lpstr>Das System der geographischen Karteninterpretation nach A. Hüttermann (1992)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Karteninterpretation</dc:title>
  <dc:creator>Christoph Stein</dc:creator>
  <cp:lastModifiedBy>Christoph Stein</cp:lastModifiedBy>
  <cp:revision>85</cp:revision>
  <dcterms:created xsi:type="dcterms:W3CDTF">2020-04-04T18:55:13Z</dcterms:created>
  <dcterms:modified xsi:type="dcterms:W3CDTF">2020-05-31T13:40:24Z</dcterms:modified>
</cp:coreProperties>
</file>